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76" r:id="rId2"/>
    <p:sldId id="386" r:id="rId3"/>
    <p:sldId id="387" r:id="rId4"/>
    <p:sldId id="429" r:id="rId5"/>
    <p:sldId id="431" r:id="rId6"/>
    <p:sldId id="432" r:id="rId7"/>
    <p:sldId id="376" r:id="rId8"/>
    <p:sldId id="399" r:id="rId9"/>
    <p:sldId id="395" r:id="rId10"/>
    <p:sldId id="381" r:id="rId11"/>
    <p:sldId id="428" r:id="rId12"/>
    <p:sldId id="319" r:id="rId13"/>
  </p:sldIdLst>
  <p:sldSz cx="9144000" cy="6858000" type="screen4x3"/>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20">
          <p15:clr>
            <a:srgbClr val="A4A3A4"/>
          </p15:clr>
        </p15:guide>
        <p15:guide id="2" pos="34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p:restoredTop sz="94649"/>
  </p:normalViewPr>
  <p:slideViewPr>
    <p:cSldViewPr snapToGrid="0" snapToObjects="1">
      <p:cViewPr varScale="1">
        <p:scale>
          <a:sx n="102" d="100"/>
          <a:sy n="102" d="100"/>
        </p:scale>
        <p:origin x="1344" y="176"/>
      </p:cViewPr>
      <p:guideLst>
        <p:guide orient="horz" pos="120"/>
        <p:guide pos="342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1A09AA1-99E3-504F-9F98-2B6B5B18F731}"/>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C76FBCC1-F5A1-F24C-ABB1-D7034B32A81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9C28B8A-247C-6F4A-A85C-678D10569D60}" type="datetime1">
              <a:rPr lang="fr-FR" altLang="en-FR"/>
              <a:pPr>
                <a:defRPr/>
              </a:pPr>
              <a:t>14/01/2022</a:t>
            </a:fld>
            <a:endParaRPr lang="fr-FR" altLang="en-FR"/>
          </a:p>
        </p:txBody>
      </p:sp>
      <p:sp>
        <p:nvSpPr>
          <p:cNvPr id="4" name="Espace réservé du pied de page 3">
            <a:extLst>
              <a:ext uri="{FF2B5EF4-FFF2-40B4-BE49-F238E27FC236}">
                <a16:creationId xmlns:a16="http://schemas.microsoft.com/office/drawing/2014/main" id="{14FA3A08-8AF2-334C-AD87-DD4EC6EF0B8B}"/>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id="{BAB210DE-52B1-E246-B116-370F0480F7B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455FE8-3FCA-B44D-917C-9A6F8044A940}" type="slidenum">
              <a:rPr lang="fr-FR" altLang="en-FR"/>
              <a:pPr>
                <a:defRPr/>
              </a:pPr>
              <a:t>‹#›</a:t>
            </a:fld>
            <a:endParaRPr lang="fr-FR" altLang="en-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8451F30-D3DD-8A43-85B4-E410D2CE297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542BBB81-53D5-B049-ADA3-F810C50C1BC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A80979A-38E0-5449-99EB-3B3A78238706}" type="datetime1">
              <a:rPr lang="fr-FR" altLang="en-FR"/>
              <a:pPr>
                <a:defRPr/>
              </a:pPr>
              <a:t>14/01/2022</a:t>
            </a:fld>
            <a:endParaRPr lang="fr-FR" altLang="en-FR"/>
          </a:p>
        </p:txBody>
      </p:sp>
      <p:sp>
        <p:nvSpPr>
          <p:cNvPr id="4" name="Espace réservé de l'image des diapositives 3">
            <a:extLst>
              <a:ext uri="{FF2B5EF4-FFF2-40B4-BE49-F238E27FC236}">
                <a16:creationId xmlns:a16="http://schemas.microsoft.com/office/drawing/2014/main" id="{2FD3DE61-124B-B447-A6DC-47A2ADCFCFB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3DF337C4-CAAC-F245-9686-520FA4A2C54E}"/>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altLang="en-FR" noProof="0"/>
              <a:t>Cliquez pour modifier les styles du texte du masque</a:t>
            </a:r>
          </a:p>
          <a:p>
            <a:pPr lvl="1"/>
            <a:r>
              <a:rPr lang="es-ES_tradnl" altLang="en-FR" noProof="0"/>
              <a:t>Deuxième niveau</a:t>
            </a:r>
          </a:p>
          <a:p>
            <a:pPr lvl="2"/>
            <a:r>
              <a:rPr lang="es-ES_tradnl" altLang="en-FR" noProof="0"/>
              <a:t>Troisième niveau</a:t>
            </a:r>
          </a:p>
          <a:p>
            <a:pPr lvl="3"/>
            <a:r>
              <a:rPr lang="es-ES_tradnl" altLang="en-FR" noProof="0"/>
              <a:t>Quatrième niveau</a:t>
            </a:r>
          </a:p>
          <a:p>
            <a:pPr lvl="4"/>
            <a:r>
              <a:rPr lang="es-ES_tradnl" altLang="en-FR" noProof="0"/>
              <a:t>Cinquième niveau</a:t>
            </a:r>
            <a:endParaRPr lang="fr-FR" altLang="en-FR" noProof="0"/>
          </a:p>
        </p:txBody>
      </p:sp>
      <p:sp>
        <p:nvSpPr>
          <p:cNvPr id="6" name="Espace réservé du pied de page 5">
            <a:extLst>
              <a:ext uri="{FF2B5EF4-FFF2-40B4-BE49-F238E27FC236}">
                <a16:creationId xmlns:a16="http://schemas.microsoft.com/office/drawing/2014/main" id="{CEF81DDF-F974-E147-863C-EFC974ED116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85C7153B-E5A0-6D47-A557-01729927477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CC7DE29-8660-774A-BCF8-785E8606A553}" type="slidenum">
              <a:rPr lang="fr-FR" altLang="en-FR"/>
              <a:pPr>
                <a:defRPr/>
              </a:pPr>
              <a:t>‹#›</a:t>
            </a:fld>
            <a:endParaRPr lang="fr-FR" altLang="en-F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a:extLst>
              <a:ext uri="{FF2B5EF4-FFF2-40B4-BE49-F238E27FC236}">
                <a16:creationId xmlns:a16="http://schemas.microsoft.com/office/drawing/2014/main" id="{4E62DC15-489D-4B4C-8ADB-A51825E204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ce réservé des commentaires 2">
            <a:extLst>
              <a:ext uri="{FF2B5EF4-FFF2-40B4-BE49-F238E27FC236}">
                <a16:creationId xmlns:a16="http://schemas.microsoft.com/office/drawing/2014/main" id="{3E7537F9-F59A-5948-A22A-5BB383608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FR" altLang="en-FR">
              <a:ea typeface="ＭＳ Ｐゴシック" panose="020B0600070205080204" pitchFamily="34" charset="-128"/>
            </a:endParaRPr>
          </a:p>
        </p:txBody>
      </p:sp>
      <p:sp>
        <p:nvSpPr>
          <p:cNvPr id="16387" name="Espace réservé du numéro de diapositive 3">
            <a:extLst>
              <a:ext uri="{FF2B5EF4-FFF2-40B4-BE49-F238E27FC236}">
                <a16:creationId xmlns:a16="http://schemas.microsoft.com/office/drawing/2014/main" id="{6EC40C9D-ECAC-AB45-BE5F-F2279E4FD5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679282-36BE-904C-9AEA-C93C813CFF39}" type="slidenum">
              <a:rPr lang="fr-FR" altLang="en-FR" smtClean="0"/>
              <a:pPr/>
              <a:t>1</a:t>
            </a:fld>
            <a:endParaRPr lang="fr-FR" altLang="en-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a:extLst>
              <a:ext uri="{FF2B5EF4-FFF2-40B4-BE49-F238E27FC236}">
                <a16:creationId xmlns:a16="http://schemas.microsoft.com/office/drawing/2014/main" id="{4451F3CB-1843-2A4D-8718-06F77A487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Espace réservé des commentaires 2">
            <a:extLst>
              <a:ext uri="{FF2B5EF4-FFF2-40B4-BE49-F238E27FC236}">
                <a16:creationId xmlns:a16="http://schemas.microsoft.com/office/drawing/2014/main" id="{976329F3-DC92-CC46-B969-1DF1051C93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FR" altLang="en-FR">
              <a:ea typeface="ＭＳ Ｐゴシック" panose="020B0600070205080204" pitchFamily="34" charset="-128"/>
            </a:endParaRPr>
          </a:p>
        </p:txBody>
      </p:sp>
      <p:sp>
        <p:nvSpPr>
          <p:cNvPr id="22531" name="Espace réservé du numéro de diapositive 3">
            <a:extLst>
              <a:ext uri="{FF2B5EF4-FFF2-40B4-BE49-F238E27FC236}">
                <a16:creationId xmlns:a16="http://schemas.microsoft.com/office/drawing/2014/main" id="{CC5852DF-1F37-2D4D-BCF4-D0B26B2A31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CA0D5F-159E-F448-9A5D-3350E33A9266}" type="slidenum">
              <a:rPr lang="fr-FR" altLang="en-FR" smtClean="0"/>
              <a:pPr/>
              <a:t>7</a:t>
            </a:fld>
            <a:endParaRPr lang="fr-FR" altLang="en-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92755139-C310-8046-8C3A-D90F8C2396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946926DE-590C-2A44-A37D-4F762E1E1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FR" altLang="en-FR">
                <a:ea typeface="ＭＳ Ｐゴシック" panose="020B0600070205080204" pitchFamily="34" charset="-128"/>
              </a:rPr>
              <a:t>Figure: </a:t>
            </a:r>
            <a:r>
              <a:rPr lang="en-US" altLang="en-FR" i="1">
                <a:ea typeface="ＭＳ Ｐゴシック" panose="020B0600070205080204" pitchFamily="34" charset="-128"/>
              </a:rPr>
              <a:t>Updated Arctic Mercury Budget. Using the new numbers at Fram Strait (bold) and those of previous studies an updated Arctic mercury and methylmercury budget is developed. Fluxes in Mg/y and reservoirs in Mg.</a:t>
            </a:r>
            <a:r>
              <a:rPr lang="en-FR" altLang="en-FR">
                <a:ea typeface="ＭＳ Ｐゴシック" panose="020B0600070205080204" pitchFamily="34" charset="-128"/>
              </a:rPr>
              <a:t> </a:t>
            </a:r>
          </a:p>
        </p:txBody>
      </p:sp>
      <p:sp>
        <p:nvSpPr>
          <p:cNvPr id="24579" name="Slide Number Placeholder 3">
            <a:extLst>
              <a:ext uri="{FF2B5EF4-FFF2-40B4-BE49-F238E27FC236}">
                <a16:creationId xmlns:a16="http://schemas.microsoft.com/office/drawing/2014/main" id="{0E2C7C78-1225-4C4D-B0FC-6153DCD9B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CF9316-281C-F84D-B968-0A2712F4822E}" type="slidenum">
              <a:rPr lang="fr-FR" altLang="en-FR" smtClean="0"/>
              <a:pPr/>
              <a:t>8</a:t>
            </a:fld>
            <a:endParaRPr lang="fr-FR" altLang="en-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E06BC1A9-8D98-7B4E-B18A-F6AF3D59F6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F4C6329F-2CBE-104B-B73D-323B61FC4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R" i="1">
                <a:ea typeface="ＭＳ Ｐゴシック" panose="020B0600070205080204" pitchFamily="34" charset="-128"/>
              </a:rPr>
              <a:t>Figure: Study area and dust flux results from Pavia et al. 2020. Panel A) shows the locations of the sampling stations in this study as stars, with the sampling locations of previous studies that measured dissolved iron shown as either dots or squares. The colormap shows MODIS satellite estimates of chlorophyll a concentrations at the sea surface. Panel B) shows the dust flux estimates from dissolved (red circles) and particulate (blue diamonds) thorium isotope based methods measured in this study, while the dust flux estimates from global atmospheric models are shown as triangles.</a:t>
            </a:r>
            <a:r>
              <a:rPr lang="en-FR" altLang="en-FR">
                <a:ea typeface="ＭＳ Ｐゴシック" panose="020B0600070205080204" pitchFamily="34" charset="-128"/>
              </a:rPr>
              <a:t> </a:t>
            </a:r>
          </a:p>
        </p:txBody>
      </p:sp>
      <p:sp>
        <p:nvSpPr>
          <p:cNvPr id="26627" name="Slide Number Placeholder 3">
            <a:extLst>
              <a:ext uri="{FF2B5EF4-FFF2-40B4-BE49-F238E27FC236}">
                <a16:creationId xmlns:a16="http://schemas.microsoft.com/office/drawing/2014/main" id="{C3F4F5AF-EEF1-C54F-AE7A-58E8A8D111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B5F5EA-C7A8-6648-9D62-1E7BC93603DC}" type="slidenum">
              <a:rPr lang="fr-FR" altLang="en-FR" smtClean="0"/>
              <a:pPr/>
              <a:t>9</a:t>
            </a:fld>
            <a:endParaRPr lang="fr-FR" altLang="en-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B49706A7-A8F4-A746-A3C9-6FA005060C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Espace réservé des commentaires 2">
            <a:extLst>
              <a:ext uri="{FF2B5EF4-FFF2-40B4-BE49-F238E27FC236}">
                <a16:creationId xmlns:a16="http://schemas.microsoft.com/office/drawing/2014/main" id="{8F5A449D-165D-FB4F-93DF-864716CB8F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FR">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B0AE66F9-DFB5-4945-991E-8ED60A035C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A644792-F920-A541-B237-5D23AC46ED05}" type="slidenum">
              <a:rPr lang="fr-FR" altLang="en-FR" smtClean="0"/>
              <a:pPr/>
              <a:t>12</a:t>
            </a:fld>
            <a:endParaRPr lang="fr-FR" altLang="en-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9EF8FEF-0E52-C14B-A796-87193885D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7" descr="Historic_rdv_GEOTRACES.jpg">
            <a:extLst>
              <a:ext uri="{FF2B5EF4-FFF2-40B4-BE49-F238E27FC236}">
                <a16:creationId xmlns:a16="http://schemas.microsoft.com/office/drawing/2014/main" id="{9DFC97CE-5CE0-DF48-A650-55DB1C98DD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76388"/>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2130425"/>
            <a:ext cx="7772400" cy="1470025"/>
          </a:xfrm>
          <a:prstGeom prst="rect">
            <a:avLst/>
          </a:prstGeom>
        </p:spPr>
        <p:txBody>
          <a:bodyPr/>
          <a:lstStyle/>
          <a:p>
            <a:r>
              <a:rPr lang="es-ES_tradnl"/>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Cliquez pour modifier le style des sous-titres du masque</a:t>
            </a:r>
            <a:endParaRPr lang="fr-FR"/>
          </a:p>
        </p:txBody>
      </p:sp>
      <p:sp>
        <p:nvSpPr>
          <p:cNvPr id="6" name="Espace réservé de la date 3">
            <a:extLst>
              <a:ext uri="{FF2B5EF4-FFF2-40B4-BE49-F238E27FC236}">
                <a16:creationId xmlns:a16="http://schemas.microsoft.com/office/drawing/2014/main" id="{6E8E4187-3817-FC4F-90CC-8520281B4B20}"/>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A9BF7D4-5822-ED42-BD5B-7F1C89A1A870}" type="datetime1">
              <a:rPr lang="en-US" altLang="en-FR"/>
              <a:pPr>
                <a:defRPr/>
              </a:pPr>
              <a:t>1/14/22</a:t>
            </a:fld>
            <a:endParaRPr lang="fr-FR" altLang="en-FR"/>
          </a:p>
        </p:txBody>
      </p:sp>
      <p:sp>
        <p:nvSpPr>
          <p:cNvPr id="7" name="Espace réservé du pied de page 4">
            <a:extLst>
              <a:ext uri="{FF2B5EF4-FFF2-40B4-BE49-F238E27FC236}">
                <a16:creationId xmlns:a16="http://schemas.microsoft.com/office/drawing/2014/main" id="{F7EC3624-9E2F-574F-8F3B-DE9667E0E533}"/>
              </a:ext>
            </a:extLst>
          </p:cNvPr>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a:extLst>
              <a:ext uri="{FF2B5EF4-FFF2-40B4-BE49-F238E27FC236}">
                <a16:creationId xmlns:a16="http://schemas.microsoft.com/office/drawing/2014/main" id="{1B33B2B6-4384-3645-9FA8-8521AB96A1AA}"/>
              </a:ext>
            </a:extLst>
          </p:cNvPr>
          <p:cNvSpPr>
            <a:spLocks noGrp="1"/>
          </p:cNvSpPr>
          <p:nvPr>
            <p:ph type="sldNum" sz="quarter" idx="12"/>
          </p:nvPr>
        </p:nvSpPr>
        <p:spPr/>
        <p:txBody>
          <a:bodyPr/>
          <a:lstStyle>
            <a:lvl1pPr>
              <a:defRPr/>
            </a:lvl1pPr>
          </a:lstStyle>
          <a:p>
            <a:pPr>
              <a:defRPr/>
            </a:pPr>
            <a:fld id="{EED646DA-8ACA-594B-8C40-8E3718B67055}" type="slidenum">
              <a:rPr lang="fr-FR" altLang="en-FR"/>
              <a:pPr>
                <a:defRPr/>
              </a:pPr>
              <a:t>‹#›</a:t>
            </a:fld>
            <a:endParaRPr lang="fr-FR" altLang="en-FR"/>
          </a:p>
        </p:txBody>
      </p:sp>
    </p:spTree>
    <p:extLst>
      <p:ext uri="{BB962C8B-B14F-4D97-AF65-F5344CB8AC3E}">
        <p14:creationId xmlns:p14="http://schemas.microsoft.com/office/powerpoint/2010/main" val="178536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1B896D-AD13-434E-8581-780CBB70F2B9}"/>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6DDF20F-C1CA-6D4C-841F-3A600281C2A8}"/>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6" name="Picture 2">
            <a:extLst>
              <a:ext uri="{FF2B5EF4-FFF2-40B4-BE49-F238E27FC236}">
                <a16:creationId xmlns:a16="http://schemas.microsoft.com/office/drawing/2014/main" id="{5E0D79EA-7AAC-1647-9EBF-0CC40E0AD4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15950" y="274638"/>
            <a:ext cx="7934325" cy="558800"/>
          </a:xfrm>
          <a:prstGeom prst="rect">
            <a:avLst/>
          </a:prstGeom>
        </p:spPr>
        <p:txBody>
          <a:bodyPr/>
          <a:lstStyle/>
          <a:p>
            <a:r>
              <a:rPr lang="es-ES_tradnl"/>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7" name="Espace réservé de la date 3">
            <a:extLst>
              <a:ext uri="{FF2B5EF4-FFF2-40B4-BE49-F238E27FC236}">
                <a16:creationId xmlns:a16="http://schemas.microsoft.com/office/drawing/2014/main" id="{CF922702-EA97-9440-98E0-719B63068AC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F44C131-7DE1-C34C-AFA4-2E3C05E26C40}" type="datetime1">
              <a:rPr lang="en-US" altLang="en-FR"/>
              <a:pPr>
                <a:defRPr/>
              </a:pPr>
              <a:t>1/14/22</a:t>
            </a:fld>
            <a:endParaRPr lang="fr-FR" altLang="en-FR"/>
          </a:p>
        </p:txBody>
      </p:sp>
      <p:sp>
        <p:nvSpPr>
          <p:cNvPr id="8" name="Espace réservé du pied de page 4">
            <a:extLst>
              <a:ext uri="{FF2B5EF4-FFF2-40B4-BE49-F238E27FC236}">
                <a16:creationId xmlns:a16="http://schemas.microsoft.com/office/drawing/2014/main" id="{7D3458D1-07A3-5E41-ABCE-99AB869A9879}"/>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85531C19-EAC8-9143-8250-D3144790E3BB}"/>
              </a:ext>
            </a:extLst>
          </p:cNvPr>
          <p:cNvSpPr>
            <a:spLocks noGrp="1"/>
          </p:cNvSpPr>
          <p:nvPr>
            <p:ph type="sldNum" sz="quarter" idx="12"/>
          </p:nvPr>
        </p:nvSpPr>
        <p:spPr/>
        <p:txBody>
          <a:bodyPr/>
          <a:lstStyle>
            <a:lvl1pPr>
              <a:defRPr/>
            </a:lvl1pPr>
          </a:lstStyle>
          <a:p>
            <a:pPr>
              <a:defRPr/>
            </a:pPr>
            <a:fld id="{0C9C862B-60EA-C14A-8296-CE130E82397E}" type="slidenum">
              <a:rPr lang="fr-FR" altLang="en-FR"/>
              <a:pPr>
                <a:defRPr/>
              </a:pPr>
              <a:t>‹#›</a:t>
            </a:fld>
            <a:endParaRPr lang="fr-FR" altLang="en-FR"/>
          </a:p>
        </p:txBody>
      </p:sp>
    </p:spTree>
    <p:extLst>
      <p:ext uri="{BB962C8B-B14F-4D97-AF65-F5344CB8AC3E}">
        <p14:creationId xmlns:p14="http://schemas.microsoft.com/office/powerpoint/2010/main" val="235101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4" name="Image 13">
            <a:extLst>
              <a:ext uri="{FF2B5EF4-FFF2-40B4-BE49-F238E27FC236}">
                <a16:creationId xmlns:a16="http://schemas.microsoft.com/office/drawing/2014/main" id="{5905B7AB-3C1B-504E-8842-E0CEFB2FC6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249238"/>
            <a:ext cx="8262938"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5122301-9D7C-E745-848A-778D78F11BE2}"/>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41376643-2906-B448-834E-C058EF6451F9}"/>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7" name="Picture 2">
            <a:extLst>
              <a:ext uri="{FF2B5EF4-FFF2-40B4-BE49-F238E27FC236}">
                <a16:creationId xmlns:a16="http://schemas.microsoft.com/office/drawing/2014/main" id="{7EEF25B3-0B34-B240-884F-8F53963547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es-ES_tradnl"/>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8" name="Espace réservé de la date 3">
            <a:extLst>
              <a:ext uri="{FF2B5EF4-FFF2-40B4-BE49-F238E27FC236}">
                <a16:creationId xmlns:a16="http://schemas.microsoft.com/office/drawing/2014/main" id="{B5C2A5A2-347D-2541-98BA-A964829BBBD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A4E6974-86A6-C04C-9FE5-7F468106CBE0}" type="datetime1">
              <a:rPr lang="en-US" altLang="en-FR"/>
              <a:pPr>
                <a:defRPr/>
              </a:pPr>
              <a:t>1/14/22</a:t>
            </a:fld>
            <a:endParaRPr lang="fr-FR" altLang="en-FR"/>
          </a:p>
        </p:txBody>
      </p:sp>
      <p:sp>
        <p:nvSpPr>
          <p:cNvPr id="9" name="Espace réservé du pied de page 4">
            <a:extLst>
              <a:ext uri="{FF2B5EF4-FFF2-40B4-BE49-F238E27FC236}">
                <a16:creationId xmlns:a16="http://schemas.microsoft.com/office/drawing/2014/main" id="{324973AD-FF3A-4342-9B66-BF8F1310FFAD}"/>
              </a:ext>
            </a:extLst>
          </p:cNvPr>
          <p:cNvSpPr>
            <a:spLocks noGrp="1"/>
          </p:cNvSpPr>
          <p:nvPr>
            <p:ph type="ftr" sz="quarter" idx="11"/>
          </p:nvPr>
        </p:nvSpPr>
        <p:spPr/>
        <p:txBody>
          <a:bodyPr/>
          <a:lstStyle>
            <a:lvl1pPr>
              <a:defRPr/>
            </a:lvl1pPr>
          </a:lstStyle>
          <a:p>
            <a:pPr>
              <a:defRPr/>
            </a:pPr>
            <a:endParaRPr lang="fr-FR"/>
          </a:p>
        </p:txBody>
      </p:sp>
      <p:sp>
        <p:nvSpPr>
          <p:cNvPr id="10" name="Espace réservé du numéro de diapositive 5">
            <a:extLst>
              <a:ext uri="{FF2B5EF4-FFF2-40B4-BE49-F238E27FC236}">
                <a16:creationId xmlns:a16="http://schemas.microsoft.com/office/drawing/2014/main" id="{5BC4D06C-E551-3641-9292-31AC7B13D004}"/>
              </a:ext>
            </a:extLst>
          </p:cNvPr>
          <p:cNvSpPr>
            <a:spLocks noGrp="1"/>
          </p:cNvSpPr>
          <p:nvPr>
            <p:ph type="sldNum" sz="quarter" idx="12"/>
          </p:nvPr>
        </p:nvSpPr>
        <p:spPr/>
        <p:txBody>
          <a:bodyPr/>
          <a:lstStyle>
            <a:lvl1pPr>
              <a:defRPr/>
            </a:lvl1pPr>
          </a:lstStyle>
          <a:p>
            <a:pPr>
              <a:defRPr/>
            </a:pPr>
            <a:fld id="{9C204546-041E-7A41-B6D5-E5B8D6305804}" type="slidenum">
              <a:rPr lang="fr-FR" altLang="en-FR"/>
              <a:pPr>
                <a:defRPr/>
              </a:pPr>
              <a:t>‹#›</a:t>
            </a:fld>
            <a:endParaRPr lang="fr-FR" altLang="en-FR"/>
          </a:p>
        </p:txBody>
      </p:sp>
    </p:spTree>
    <p:extLst>
      <p:ext uri="{BB962C8B-B14F-4D97-AF65-F5344CB8AC3E}">
        <p14:creationId xmlns:p14="http://schemas.microsoft.com/office/powerpoint/2010/main" val="337030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7F99ECE-5892-3C4B-95C0-31037C46CE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7">
            <a:extLst>
              <a:ext uri="{FF2B5EF4-FFF2-40B4-BE49-F238E27FC236}">
                <a16:creationId xmlns:a16="http://schemas.microsoft.com/office/drawing/2014/main" id="{83C2D100-4874-734B-BBB8-12E541388C37}"/>
              </a:ext>
            </a:extLst>
          </p:cNvPr>
          <p:cNvCxnSpPr/>
          <p:nvPr userDrawn="1"/>
        </p:nvCxnSpPr>
        <p:spPr>
          <a:xfrm>
            <a:off x="615950" y="833438"/>
            <a:ext cx="7934325" cy="0"/>
          </a:xfrm>
          <a:prstGeom prst="line">
            <a:avLst/>
          </a:prstGeom>
          <a:ln>
            <a:solidFill>
              <a:srgbClr val="51A6C2"/>
            </a:solidFill>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579438" y="274638"/>
            <a:ext cx="7934325" cy="558800"/>
          </a:xfrm>
          <a:prstGeom prst="rect">
            <a:avLst/>
          </a:prstGeom>
        </p:spPr>
        <p:txBody>
          <a:bodyPr/>
          <a:lstStyle>
            <a:lvl1pPr>
              <a:defRPr>
                <a:solidFill>
                  <a:srgbClr val="51A6C2"/>
                </a:solidFill>
                <a:latin typeface="Avenir Black"/>
                <a:cs typeface="Avenir Black"/>
              </a:defRPr>
            </a:lvl1pPr>
          </a:lstStyle>
          <a:p>
            <a:r>
              <a:rPr lang="en-GB" noProof="0"/>
              <a:t>Cliquez et modifiez le titre</a:t>
            </a:r>
          </a:p>
        </p:txBody>
      </p:sp>
      <p:sp>
        <p:nvSpPr>
          <p:cNvPr id="3" name="Espace réservé du contenu 2"/>
          <p:cNvSpPr>
            <a:spLocks noGrp="1"/>
          </p:cNvSpPr>
          <p:nvPr>
            <p:ph idx="1"/>
          </p:nvPr>
        </p:nvSpPr>
        <p:spPr/>
        <p:txBody>
          <a:bodyPr/>
          <a:lstStyle>
            <a:lvl1pPr>
              <a:defRPr>
                <a:latin typeface="Avenir Light"/>
                <a:cs typeface="Avenir Light"/>
              </a:defRPr>
            </a:lvl1pPr>
            <a:lvl2pPr>
              <a:defRPr>
                <a:latin typeface="Avenir Light"/>
                <a:cs typeface="Avenir Light"/>
              </a:defRPr>
            </a:lvl2pPr>
            <a:lvl3pPr>
              <a:defRPr>
                <a:latin typeface="Avenir Light"/>
                <a:cs typeface="Avenir Light"/>
              </a:defRPr>
            </a:lvl3pPr>
            <a:lvl4pPr>
              <a:defRPr>
                <a:latin typeface="Avenir Light"/>
                <a:cs typeface="Avenir Light"/>
              </a:defRPr>
            </a:lvl4pPr>
            <a:lvl5pPr>
              <a:defRPr>
                <a:latin typeface="Avenir Light"/>
                <a:cs typeface="Avenir Light"/>
              </a:defRPr>
            </a:lvl5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e la date 3">
            <a:extLst>
              <a:ext uri="{FF2B5EF4-FFF2-40B4-BE49-F238E27FC236}">
                <a16:creationId xmlns:a16="http://schemas.microsoft.com/office/drawing/2014/main" id="{C0100266-A40B-0449-89AC-ED1BF93DB2F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73C21B2-64D8-7142-B801-70DA0CD04408}" type="datetime1">
              <a:rPr lang="en-US" altLang="en-FR"/>
              <a:pPr>
                <a:defRPr/>
              </a:pPr>
              <a:t>1/14/22</a:t>
            </a:fld>
            <a:endParaRPr lang="fr-FR" altLang="en-FR"/>
          </a:p>
        </p:txBody>
      </p:sp>
      <p:sp>
        <p:nvSpPr>
          <p:cNvPr id="7" name="Espace réservé du pied de page 4">
            <a:extLst>
              <a:ext uri="{FF2B5EF4-FFF2-40B4-BE49-F238E27FC236}">
                <a16:creationId xmlns:a16="http://schemas.microsoft.com/office/drawing/2014/main" id="{8E002110-079A-794F-8E6F-398D5311581E}"/>
              </a:ext>
            </a:extLst>
          </p:cNvPr>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a:extLst>
              <a:ext uri="{FF2B5EF4-FFF2-40B4-BE49-F238E27FC236}">
                <a16:creationId xmlns:a16="http://schemas.microsoft.com/office/drawing/2014/main" id="{644F788C-AB1D-7145-B8C5-8930ABCD06B3}"/>
              </a:ext>
            </a:extLst>
          </p:cNvPr>
          <p:cNvSpPr>
            <a:spLocks noGrp="1"/>
          </p:cNvSpPr>
          <p:nvPr>
            <p:ph type="sldNum" sz="quarter" idx="12"/>
          </p:nvPr>
        </p:nvSpPr>
        <p:spPr/>
        <p:txBody>
          <a:bodyPr/>
          <a:lstStyle>
            <a:lvl1pPr>
              <a:defRPr/>
            </a:lvl1pPr>
          </a:lstStyle>
          <a:p>
            <a:pPr>
              <a:defRPr/>
            </a:pPr>
            <a:fld id="{8E35806E-60BF-DD42-9A7A-12572601060C}" type="slidenum">
              <a:rPr lang="fr-FR" altLang="en-FR"/>
              <a:pPr>
                <a:defRPr/>
              </a:pPr>
              <a:t>‹#›</a:t>
            </a:fld>
            <a:endParaRPr lang="fr-FR" altLang="en-FR"/>
          </a:p>
        </p:txBody>
      </p:sp>
    </p:spTree>
    <p:extLst>
      <p:ext uri="{BB962C8B-B14F-4D97-AF65-F5344CB8AC3E}">
        <p14:creationId xmlns:p14="http://schemas.microsoft.com/office/powerpoint/2010/main" val="187152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684A2-DDEA-3148-B823-066369F5DF4B}"/>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C87246CA-0167-8243-9696-359956B29137}"/>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6" name="Picture 2">
            <a:extLst>
              <a:ext uri="{FF2B5EF4-FFF2-40B4-BE49-F238E27FC236}">
                <a16:creationId xmlns:a16="http://schemas.microsoft.com/office/drawing/2014/main" id="{63C6EF87-42DF-F64D-98E3-8AB6FFADAD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Cliquez pour modifier les styles du texte du masque</a:t>
            </a:r>
          </a:p>
        </p:txBody>
      </p:sp>
      <p:sp>
        <p:nvSpPr>
          <p:cNvPr id="7" name="Espace réservé de la date 3">
            <a:extLst>
              <a:ext uri="{FF2B5EF4-FFF2-40B4-BE49-F238E27FC236}">
                <a16:creationId xmlns:a16="http://schemas.microsoft.com/office/drawing/2014/main" id="{04F5F5EC-AE94-934E-B7A8-3C866B2748B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883C34F-2E86-4E45-95A9-9F33A113ACEB}" type="datetime1">
              <a:rPr lang="en-US" altLang="en-FR"/>
              <a:pPr>
                <a:defRPr/>
              </a:pPr>
              <a:t>1/14/22</a:t>
            </a:fld>
            <a:endParaRPr lang="fr-FR" altLang="en-FR"/>
          </a:p>
        </p:txBody>
      </p:sp>
      <p:sp>
        <p:nvSpPr>
          <p:cNvPr id="8" name="Espace réservé du pied de page 4">
            <a:extLst>
              <a:ext uri="{FF2B5EF4-FFF2-40B4-BE49-F238E27FC236}">
                <a16:creationId xmlns:a16="http://schemas.microsoft.com/office/drawing/2014/main" id="{89360037-D842-0245-A102-B5FF1AD2B173}"/>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DE3351AC-67DA-EA46-AEA7-9A13CF7F522C}"/>
              </a:ext>
            </a:extLst>
          </p:cNvPr>
          <p:cNvSpPr>
            <a:spLocks noGrp="1"/>
          </p:cNvSpPr>
          <p:nvPr>
            <p:ph type="sldNum" sz="quarter" idx="12"/>
          </p:nvPr>
        </p:nvSpPr>
        <p:spPr/>
        <p:txBody>
          <a:bodyPr/>
          <a:lstStyle>
            <a:lvl1pPr>
              <a:defRPr/>
            </a:lvl1pPr>
          </a:lstStyle>
          <a:p>
            <a:pPr>
              <a:defRPr/>
            </a:pPr>
            <a:fld id="{C07B497B-C7F9-404B-871F-1C91168CBEA1}" type="slidenum">
              <a:rPr lang="fr-FR" altLang="en-FR"/>
              <a:pPr>
                <a:defRPr/>
              </a:pPr>
              <a:t>‹#›</a:t>
            </a:fld>
            <a:endParaRPr lang="fr-FR" altLang="en-FR"/>
          </a:p>
        </p:txBody>
      </p:sp>
    </p:spTree>
    <p:extLst>
      <p:ext uri="{BB962C8B-B14F-4D97-AF65-F5344CB8AC3E}">
        <p14:creationId xmlns:p14="http://schemas.microsoft.com/office/powerpoint/2010/main" val="105617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7432E-0CD1-9744-A22E-E17E7B95FBAB}"/>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B3466888-5519-E44A-AE1E-B14ECBD0F2CF}"/>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7" name="Picture 2">
            <a:extLst>
              <a:ext uri="{FF2B5EF4-FFF2-40B4-BE49-F238E27FC236}">
                <a16:creationId xmlns:a16="http://schemas.microsoft.com/office/drawing/2014/main" id="{B6E3CFC1-010A-6C42-82E2-71124F4240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15950" y="274638"/>
            <a:ext cx="7934325" cy="558800"/>
          </a:xfrm>
          <a:prstGeom prst="rect">
            <a:avLst/>
          </a:prstGeom>
        </p:spPr>
        <p:txBody>
          <a:bodyPr/>
          <a:lstStyle/>
          <a:p>
            <a:r>
              <a:rPr lang="es-ES_tradnl"/>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8" name="Espace réservé de la date 4">
            <a:extLst>
              <a:ext uri="{FF2B5EF4-FFF2-40B4-BE49-F238E27FC236}">
                <a16:creationId xmlns:a16="http://schemas.microsoft.com/office/drawing/2014/main" id="{15A18AC5-AFBA-184A-B498-98B2699A4D84}"/>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6DA1C9C-9932-8D45-94DE-E742331AA59D}" type="datetime1">
              <a:rPr lang="en-US" altLang="en-FR"/>
              <a:pPr>
                <a:defRPr/>
              </a:pPr>
              <a:t>1/14/22</a:t>
            </a:fld>
            <a:endParaRPr lang="fr-FR" altLang="en-FR"/>
          </a:p>
        </p:txBody>
      </p:sp>
      <p:sp>
        <p:nvSpPr>
          <p:cNvPr id="9" name="Espace réservé du pied de page 5">
            <a:extLst>
              <a:ext uri="{FF2B5EF4-FFF2-40B4-BE49-F238E27FC236}">
                <a16:creationId xmlns:a16="http://schemas.microsoft.com/office/drawing/2014/main" id="{93207244-4642-6742-AA51-7F5F486D8C49}"/>
              </a:ext>
            </a:extLst>
          </p:cNvPr>
          <p:cNvSpPr>
            <a:spLocks noGrp="1"/>
          </p:cNvSpPr>
          <p:nvPr>
            <p:ph type="ftr" sz="quarter" idx="11"/>
          </p:nvPr>
        </p:nvSpPr>
        <p:spPr/>
        <p:txBody>
          <a:bodyPr/>
          <a:lstStyle>
            <a:lvl1pPr>
              <a:defRPr/>
            </a:lvl1pPr>
          </a:lstStyle>
          <a:p>
            <a:pPr>
              <a:defRPr/>
            </a:pPr>
            <a:endParaRPr lang="fr-FR"/>
          </a:p>
        </p:txBody>
      </p:sp>
      <p:sp>
        <p:nvSpPr>
          <p:cNvPr id="10" name="Espace réservé du numéro de diapositive 6">
            <a:extLst>
              <a:ext uri="{FF2B5EF4-FFF2-40B4-BE49-F238E27FC236}">
                <a16:creationId xmlns:a16="http://schemas.microsoft.com/office/drawing/2014/main" id="{88F2A022-6FED-7A4E-96C8-ACD4B9C8398B}"/>
              </a:ext>
            </a:extLst>
          </p:cNvPr>
          <p:cNvSpPr>
            <a:spLocks noGrp="1"/>
          </p:cNvSpPr>
          <p:nvPr>
            <p:ph type="sldNum" sz="quarter" idx="12"/>
          </p:nvPr>
        </p:nvSpPr>
        <p:spPr/>
        <p:txBody>
          <a:bodyPr/>
          <a:lstStyle>
            <a:lvl1pPr>
              <a:defRPr/>
            </a:lvl1pPr>
          </a:lstStyle>
          <a:p>
            <a:pPr>
              <a:defRPr/>
            </a:pPr>
            <a:fld id="{53692699-3B9B-544F-B3FF-F81696175D8D}" type="slidenum">
              <a:rPr lang="fr-FR" altLang="en-FR"/>
              <a:pPr>
                <a:defRPr/>
              </a:pPr>
              <a:t>‹#›</a:t>
            </a:fld>
            <a:endParaRPr lang="fr-FR" altLang="en-FR"/>
          </a:p>
        </p:txBody>
      </p:sp>
    </p:spTree>
    <p:extLst>
      <p:ext uri="{BB962C8B-B14F-4D97-AF65-F5344CB8AC3E}">
        <p14:creationId xmlns:p14="http://schemas.microsoft.com/office/powerpoint/2010/main" val="119580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FFB2BA-E4F2-CF42-A100-72EFABCCA9BA}"/>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E29CEAAF-5AA7-E944-979B-57875EB10C50}"/>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9" name="Picture 2">
            <a:extLst>
              <a:ext uri="{FF2B5EF4-FFF2-40B4-BE49-F238E27FC236}">
                <a16:creationId xmlns:a16="http://schemas.microsoft.com/office/drawing/2014/main" id="{BB4028CE-D8D9-3143-A494-B699EE3866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15950" y="274638"/>
            <a:ext cx="7934325" cy="558800"/>
          </a:xfrm>
          <a:prstGeom prst="rect">
            <a:avLst/>
          </a:prstGeom>
        </p:spPr>
        <p:txBody>
          <a:bodyPr/>
          <a:lstStyle>
            <a:lvl1pPr>
              <a:defRPr/>
            </a:lvl1pPr>
          </a:lstStyle>
          <a:p>
            <a:r>
              <a:rPr lang="es-ES_tradnl"/>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10" name="Espace réservé de la date 6">
            <a:extLst>
              <a:ext uri="{FF2B5EF4-FFF2-40B4-BE49-F238E27FC236}">
                <a16:creationId xmlns:a16="http://schemas.microsoft.com/office/drawing/2014/main" id="{95BBF38A-E621-2048-9C9C-A917348CC39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DAC26A1-709E-A945-AB1F-623F2FABC3F7}" type="datetime1">
              <a:rPr lang="en-US" altLang="en-FR"/>
              <a:pPr>
                <a:defRPr/>
              </a:pPr>
              <a:t>1/14/22</a:t>
            </a:fld>
            <a:endParaRPr lang="fr-FR" altLang="en-FR"/>
          </a:p>
        </p:txBody>
      </p:sp>
      <p:sp>
        <p:nvSpPr>
          <p:cNvPr id="11" name="Espace réservé du pied de page 7">
            <a:extLst>
              <a:ext uri="{FF2B5EF4-FFF2-40B4-BE49-F238E27FC236}">
                <a16:creationId xmlns:a16="http://schemas.microsoft.com/office/drawing/2014/main" id="{B93BEEEB-C01F-954D-A383-A1593D11DF99}"/>
              </a:ext>
            </a:extLst>
          </p:cNvPr>
          <p:cNvSpPr>
            <a:spLocks noGrp="1"/>
          </p:cNvSpPr>
          <p:nvPr>
            <p:ph type="ftr" sz="quarter" idx="11"/>
          </p:nvPr>
        </p:nvSpPr>
        <p:spPr/>
        <p:txBody>
          <a:bodyPr/>
          <a:lstStyle>
            <a:lvl1pPr>
              <a:defRPr/>
            </a:lvl1pPr>
          </a:lstStyle>
          <a:p>
            <a:pPr>
              <a:defRPr/>
            </a:pPr>
            <a:endParaRPr lang="fr-FR"/>
          </a:p>
        </p:txBody>
      </p:sp>
      <p:sp>
        <p:nvSpPr>
          <p:cNvPr id="12" name="Espace réservé du numéro de diapositive 8">
            <a:extLst>
              <a:ext uri="{FF2B5EF4-FFF2-40B4-BE49-F238E27FC236}">
                <a16:creationId xmlns:a16="http://schemas.microsoft.com/office/drawing/2014/main" id="{B9493925-723A-0046-AEB7-82CBD3BFFE0E}"/>
              </a:ext>
            </a:extLst>
          </p:cNvPr>
          <p:cNvSpPr>
            <a:spLocks noGrp="1"/>
          </p:cNvSpPr>
          <p:nvPr>
            <p:ph type="sldNum" sz="quarter" idx="12"/>
          </p:nvPr>
        </p:nvSpPr>
        <p:spPr/>
        <p:txBody>
          <a:bodyPr/>
          <a:lstStyle>
            <a:lvl1pPr>
              <a:defRPr/>
            </a:lvl1pPr>
          </a:lstStyle>
          <a:p>
            <a:pPr>
              <a:defRPr/>
            </a:pPr>
            <a:fld id="{38EFF64A-3364-0847-A853-32023D04E2F5}" type="slidenum">
              <a:rPr lang="fr-FR" altLang="en-FR"/>
              <a:pPr>
                <a:defRPr/>
              </a:pPr>
              <a:t>‹#›</a:t>
            </a:fld>
            <a:endParaRPr lang="fr-FR" altLang="en-FR"/>
          </a:p>
        </p:txBody>
      </p:sp>
    </p:spTree>
    <p:extLst>
      <p:ext uri="{BB962C8B-B14F-4D97-AF65-F5344CB8AC3E}">
        <p14:creationId xmlns:p14="http://schemas.microsoft.com/office/powerpoint/2010/main" val="199474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E7F2E1-10EE-504D-9517-5CE506C3001E}"/>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25AB1178-F1F4-114A-AB7A-C1674054E4D3}"/>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5" name="Picture 2">
            <a:extLst>
              <a:ext uri="{FF2B5EF4-FFF2-40B4-BE49-F238E27FC236}">
                <a16:creationId xmlns:a16="http://schemas.microsoft.com/office/drawing/2014/main" id="{3EB26A96-EBC0-0B49-AC35-24E3151F79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15950" y="274638"/>
            <a:ext cx="7934325" cy="558800"/>
          </a:xfrm>
          <a:prstGeom prst="rect">
            <a:avLst/>
          </a:prstGeom>
        </p:spPr>
        <p:txBody>
          <a:bodyPr/>
          <a:lstStyle/>
          <a:p>
            <a:r>
              <a:rPr lang="es-ES_tradnl"/>
              <a:t>Cliquez et modifiez le titre</a:t>
            </a:r>
            <a:endParaRPr lang="fr-FR"/>
          </a:p>
        </p:txBody>
      </p:sp>
      <p:sp>
        <p:nvSpPr>
          <p:cNvPr id="6" name="Espace réservé de la date 2">
            <a:extLst>
              <a:ext uri="{FF2B5EF4-FFF2-40B4-BE49-F238E27FC236}">
                <a16:creationId xmlns:a16="http://schemas.microsoft.com/office/drawing/2014/main" id="{177EE9D6-7677-3E4C-8B92-93E1BABB9134}"/>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37F0848-5644-514B-8B0E-901B5B41EAC1}" type="datetime1">
              <a:rPr lang="en-US" altLang="en-FR"/>
              <a:pPr>
                <a:defRPr/>
              </a:pPr>
              <a:t>1/14/22</a:t>
            </a:fld>
            <a:endParaRPr lang="fr-FR" altLang="en-FR"/>
          </a:p>
        </p:txBody>
      </p:sp>
      <p:sp>
        <p:nvSpPr>
          <p:cNvPr id="7" name="Espace réservé du pied de page 3">
            <a:extLst>
              <a:ext uri="{FF2B5EF4-FFF2-40B4-BE49-F238E27FC236}">
                <a16:creationId xmlns:a16="http://schemas.microsoft.com/office/drawing/2014/main" id="{5C69D994-09D0-D147-9383-FD4B2727D83D}"/>
              </a:ext>
            </a:extLst>
          </p:cNvPr>
          <p:cNvSpPr>
            <a:spLocks noGrp="1"/>
          </p:cNvSpPr>
          <p:nvPr>
            <p:ph type="ftr" sz="quarter" idx="11"/>
          </p:nvPr>
        </p:nvSpPr>
        <p:spPr/>
        <p:txBody>
          <a:bodyPr/>
          <a:lstStyle>
            <a:lvl1pPr>
              <a:defRPr/>
            </a:lvl1pPr>
          </a:lstStyle>
          <a:p>
            <a:pPr>
              <a:defRPr/>
            </a:pPr>
            <a:endParaRPr lang="fr-FR"/>
          </a:p>
        </p:txBody>
      </p:sp>
      <p:sp>
        <p:nvSpPr>
          <p:cNvPr id="8" name="Espace réservé du numéro de diapositive 4">
            <a:extLst>
              <a:ext uri="{FF2B5EF4-FFF2-40B4-BE49-F238E27FC236}">
                <a16:creationId xmlns:a16="http://schemas.microsoft.com/office/drawing/2014/main" id="{B0F1A0A2-0857-FF47-86D0-75CD5972002F}"/>
              </a:ext>
            </a:extLst>
          </p:cNvPr>
          <p:cNvSpPr>
            <a:spLocks noGrp="1"/>
          </p:cNvSpPr>
          <p:nvPr>
            <p:ph type="sldNum" sz="quarter" idx="12"/>
          </p:nvPr>
        </p:nvSpPr>
        <p:spPr/>
        <p:txBody>
          <a:bodyPr/>
          <a:lstStyle>
            <a:lvl1pPr>
              <a:defRPr/>
            </a:lvl1pPr>
          </a:lstStyle>
          <a:p>
            <a:pPr>
              <a:defRPr/>
            </a:pPr>
            <a:fld id="{C50B7126-A420-1940-80BB-B28F9FCA60DC}" type="slidenum">
              <a:rPr lang="fr-FR" altLang="en-FR"/>
              <a:pPr>
                <a:defRPr/>
              </a:pPr>
              <a:t>‹#›</a:t>
            </a:fld>
            <a:endParaRPr lang="fr-FR" altLang="en-FR"/>
          </a:p>
        </p:txBody>
      </p:sp>
    </p:spTree>
    <p:extLst>
      <p:ext uri="{BB962C8B-B14F-4D97-AF65-F5344CB8AC3E}">
        <p14:creationId xmlns:p14="http://schemas.microsoft.com/office/powerpoint/2010/main" val="303525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D0CA8-A2A6-0B47-B322-DD3082C5B86B}"/>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3AD78F0-9D29-9341-A621-61169F4B0A4D}"/>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4" name="Picture 2">
            <a:extLst>
              <a:ext uri="{FF2B5EF4-FFF2-40B4-BE49-F238E27FC236}">
                <a16:creationId xmlns:a16="http://schemas.microsoft.com/office/drawing/2014/main" id="{94B201AD-7E64-5F45-A1C8-3014E88813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e la date 1">
            <a:extLst>
              <a:ext uri="{FF2B5EF4-FFF2-40B4-BE49-F238E27FC236}">
                <a16:creationId xmlns:a16="http://schemas.microsoft.com/office/drawing/2014/main" id="{58B9229B-28A1-6645-85EB-790955CBCA8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FCB999E-3DD7-504D-80FF-8A8F0083EC78}" type="datetime1">
              <a:rPr lang="en-US" altLang="en-FR"/>
              <a:pPr>
                <a:defRPr/>
              </a:pPr>
              <a:t>1/14/22</a:t>
            </a:fld>
            <a:endParaRPr lang="fr-FR" altLang="en-FR"/>
          </a:p>
        </p:txBody>
      </p:sp>
      <p:sp>
        <p:nvSpPr>
          <p:cNvPr id="6" name="Espace réservé du pied de page 2">
            <a:extLst>
              <a:ext uri="{FF2B5EF4-FFF2-40B4-BE49-F238E27FC236}">
                <a16:creationId xmlns:a16="http://schemas.microsoft.com/office/drawing/2014/main" id="{F63E22D6-0431-4C44-A983-262AAE6912D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3">
            <a:extLst>
              <a:ext uri="{FF2B5EF4-FFF2-40B4-BE49-F238E27FC236}">
                <a16:creationId xmlns:a16="http://schemas.microsoft.com/office/drawing/2014/main" id="{A9F76C3B-8F0F-5541-94C9-E24B1A593347}"/>
              </a:ext>
            </a:extLst>
          </p:cNvPr>
          <p:cNvSpPr>
            <a:spLocks noGrp="1"/>
          </p:cNvSpPr>
          <p:nvPr>
            <p:ph type="sldNum" sz="quarter" idx="12"/>
          </p:nvPr>
        </p:nvSpPr>
        <p:spPr/>
        <p:txBody>
          <a:bodyPr/>
          <a:lstStyle>
            <a:lvl1pPr>
              <a:defRPr/>
            </a:lvl1pPr>
          </a:lstStyle>
          <a:p>
            <a:pPr>
              <a:defRPr/>
            </a:pPr>
            <a:fld id="{30905F74-CA98-7446-A68A-71A525FA2F52}" type="slidenum">
              <a:rPr lang="fr-FR" altLang="en-FR"/>
              <a:pPr>
                <a:defRPr/>
              </a:pPr>
              <a:t>‹#›</a:t>
            </a:fld>
            <a:endParaRPr lang="fr-FR" altLang="en-FR"/>
          </a:p>
        </p:txBody>
      </p:sp>
    </p:spTree>
    <p:extLst>
      <p:ext uri="{BB962C8B-B14F-4D97-AF65-F5344CB8AC3E}">
        <p14:creationId xmlns:p14="http://schemas.microsoft.com/office/powerpoint/2010/main" val="252055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3D75D3-F4CA-5F49-8544-B3660C9AA209}"/>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605D964D-4F1D-3F43-AB45-304059DC03F7}"/>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7" name="Picture 2">
            <a:extLst>
              <a:ext uri="{FF2B5EF4-FFF2-40B4-BE49-F238E27FC236}">
                <a16:creationId xmlns:a16="http://schemas.microsoft.com/office/drawing/2014/main" id="{7162C14F-7C66-C347-A727-A798B45B5E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Cliquez pour modifier les styles du texte du masque</a:t>
            </a:r>
          </a:p>
          <a:p>
            <a:pPr lvl="1"/>
            <a:r>
              <a:rPr lang="es-ES_tradnl"/>
              <a:t>Deuxième niveau</a:t>
            </a:r>
          </a:p>
          <a:p>
            <a:pPr lvl="2"/>
            <a:r>
              <a:rPr lang="es-ES_tradnl"/>
              <a:t>Troisième niveau</a:t>
            </a:r>
          </a:p>
          <a:p>
            <a:pPr lvl="3"/>
            <a:r>
              <a:rPr lang="es-ES_tradnl"/>
              <a:t>Quatrième niveau</a:t>
            </a:r>
          </a:p>
          <a:p>
            <a:pPr lvl="4"/>
            <a:r>
              <a:rPr lang="es-ES_tradnl"/>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Cliquez pour modifier les styles du texte du masque</a:t>
            </a:r>
          </a:p>
        </p:txBody>
      </p:sp>
      <p:sp>
        <p:nvSpPr>
          <p:cNvPr id="8" name="Espace réservé de la date 4">
            <a:extLst>
              <a:ext uri="{FF2B5EF4-FFF2-40B4-BE49-F238E27FC236}">
                <a16:creationId xmlns:a16="http://schemas.microsoft.com/office/drawing/2014/main" id="{AE4D8222-9AAB-D849-8407-E4CE6A55E420}"/>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48365EB-83EE-4049-8223-6B4135840272}" type="datetime1">
              <a:rPr lang="en-US" altLang="en-FR"/>
              <a:pPr>
                <a:defRPr/>
              </a:pPr>
              <a:t>1/14/22</a:t>
            </a:fld>
            <a:endParaRPr lang="fr-FR" altLang="en-FR"/>
          </a:p>
        </p:txBody>
      </p:sp>
      <p:sp>
        <p:nvSpPr>
          <p:cNvPr id="9" name="Espace réservé du pied de page 5">
            <a:extLst>
              <a:ext uri="{FF2B5EF4-FFF2-40B4-BE49-F238E27FC236}">
                <a16:creationId xmlns:a16="http://schemas.microsoft.com/office/drawing/2014/main" id="{0189B3B3-DE88-474C-A53F-A949F8715007}"/>
              </a:ext>
            </a:extLst>
          </p:cNvPr>
          <p:cNvSpPr>
            <a:spLocks noGrp="1"/>
          </p:cNvSpPr>
          <p:nvPr>
            <p:ph type="ftr" sz="quarter" idx="11"/>
          </p:nvPr>
        </p:nvSpPr>
        <p:spPr/>
        <p:txBody>
          <a:bodyPr/>
          <a:lstStyle>
            <a:lvl1pPr>
              <a:defRPr/>
            </a:lvl1pPr>
          </a:lstStyle>
          <a:p>
            <a:pPr>
              <a:defRPr/>
            </a:pPr>
            <a:endParaRPr lang="fr-FR"/>
          </a:p>
        </p:txBody>
      </p:sp>
      <p:sp>
        <p:nvSpPr>
          <p:cNvPr id="10" name="Espace réservé du numéro de diapositive 6">
            <a:extLst>
              <a:ext uri="{FF2B5EF4-FFF2-40B4-BE49-F238E27FC236}">
                <a16:creationId xmlns:a16="http://schemas.microsoft.com/office/drawing/2014/main" id="{59B0D0DC-E21F-A84A-A6E3-4F5A2A4989CC}"/>
              </a:ext>
            </a:extLst>
          </p:cNvPr>
          <p:cNvSpPr>
            <a:spLocks noGrp="1"/>
          </p:cNvSpPr>
          <p:nvPr>
            <p:ph type="sldNum" sz="quarter" idx="12"/>
          </p:nvPr>
        </p:nvSpPr>
        <p:spPr/>
        <p:txBody>
          <a:bodyPr/>
          <a:lstStyle>
            <a:lvl1pPr>
              <a:defRPr/>
            </a:lvl1pPr>
          </a:lstStyle>
          <a:p>
            <a:pPr>
              <a:defRPr/>
            </a:pPr>
            <a:fld id="{6053515B-0627-274F-82E4-3303078EB4BB}" type="slidenum">
              <a:rPr lang="fr-FR" altLang="en-FR"/>
              <a:pPr>
                <a:defRPr/>
              </a:pPr>
              <a:t>‹#›</a:t>
            </a:fld>
            <a:endParaRPr lang="fr-FR" altLang="en-FR"/>
          </a:p>
        </p:txBody>
      </p:sp>
    </p:spTree>
    <p:extLst>
      <p:ext uri="{BB962C8B-B14F-4D97-AF65-F5344CB8AC3E}">
        <p14:creationId xmlns:p14="http://schemas.microsoft.com/office/powerpoint/2010/main" val="144426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17A847-4A1D-FC4F-B3BB-B63C0B529453}"/>
              </a:ext>
            </a:extLst>
          </p:cNvPr>
          <p:cNvSpPr>
            <a:spLocks noChangeArrowheads="1"/>
          </p:cNvSpPr>
          <p:nvPr userDrawn="1"/>
        </p:nvSpPr>
        <p:spPr bwMode="auto">
          <a:xfrm>
            <a:off x="479425" y="274638"/>
            <a:ext cx="136525" cy="558800"/>
          </a:xfrm>
          <a:prstGeom prst="rect">
            <a:avLst/>
          </a:prstGeom>
          <a:solidFill>
            <a:schemeClr val="tx1"/>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BE778D59-FC15-284D-9DE1-891B93CB8079}"/>
              </a:ext>
            </a:extLst>
          </p:cNvPr>
          <p:cNvSpPr>
            <a:spLocks noChangeArrowheads="1"/>
          </p:cNvSpPr>
          <p:nvPr userDrawn="1"/>
        </p:nvSpPr>
        <p:spPr bwMode="auto">
          <a:xfrm>
            <a:off x="533400" y="457200"/>
            <a:ext cx="136525" cy="282575"/>
          </a:xfrm>
          <a:prstGeom prst="rect">
            <a:avLst/>
          </a:prstGeom>
          <a:solidFill>
            <a:srgbClr val="C30000"/>
          </a:solidFill>
          <a:ln>
            <a:noFill/>
          </a:ln>
          <a:effectLst>
            <a:outerShdw blurRad="40000" dist="23000" dir="5400000" rotWithShape="0">
              <a:srgbClr val="808080">
                <a:alpha val="34998"/>
              </a:srgbClr>
            </a:outerShdw>
          </a:effectLst>
        </p:spPr>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7" name="Picture 2">
            <a:extLst>
              <a:ext uri="{FF2B5EF4-FFF2-40B4-BE49-F238E27FC236}">
                <a16:creationId xmlns:a16="http://schemas.microsoft.com/office/drawing/2014/main" id="{AE2AD4DC-0AD3-704F-9175-0B561C556D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324600"/>
            <a:ext cx="25193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Cliquez pour modifier les styles du texte du masque</a:t>
            </a:r>
          </a:p>
        </p:txBody>
      </p:sp>
      <p:sp>
        <p:nvSpPr>
          <p:cNvPr id="8" name="Espace réservé de la date 4">
            <a:extLst>
              <a:ext uri="{FF2B5EF4-FFF2-40B4-BE49-F238E27FC236}">
                <a16:creationId xmlns:a16="http://schemas.microsoft.com/office/drawing/2014/main" id="{E6FE8DC9-D716-6746-87B5-4BF8DD361AD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F573F80-82EC-0049-9F0C-725488C47DED}" type="datetime1">
              <a:rPr lang="en-US" altLang="en-FR"/>
              <a:pPr>
                <a:defRPr/>
              </a:pPr>
              <a:t>1/14/22</a:t>
            </a:fld>
            <a:endParaRPr lang="fr-FR" altLang="en-FR"/>
          </a:p>
        </p:txBody>
      </p:sp>
      <p:sp>
        <p:nvSpPr>
          <p:cNvPr id="9" name="Espace réservé du pied de page 5">
            <a:extLst>
              <a:ext uri="{FF2B5EF4-FFF2-40B4-BE49-F238E27FC236}">
                <a16:creationId xmlns:a16="http://schemas.microsoft.com/office/drawing/2014/main" id="{D7E32676-D63B-A442-8232-53B7E008446E}"/>
              </a:ext>
            </a:extLst>
          </p:cNvPr>
          <p:cNvSpPr>
            <a:spLocks noGrp="1"/>
          </p:cNvSpPr>
          <p:nvPr>
            <p:ph type="ftr" sz="quarter" idx="11"/>
          </p:nvPr>
        </p:nvSpPr>
        <p:spPr/>
        <p:txBody>
          <a:bodyPr/>
          <a:lstStyle>
            <a:lvl1pPr>
              <a:defRPr/>
            </a:lvl1pPr>
          </a:lstStyle>
          <a:p>
            <a:pPr>
              <a:defRPr/>
            </a:pPr>
            <a:endParaRPr lang="fr-FR"/>
          </a:p>
        </p:txBody>
      </p:sp>
      <p:sp>
        <p:nvSpPr>
          <p:cNvPr id="10" name="Espace réservé du numéro de diapositive 6">
            <a:extLst>
              <a:ext uri="{FF2B5EF4-FFF2-40B4-BE49-F238E27FC236}">
                <a16:creationId xmlns:a16="http://schemas.microsoft.com/office/drawing/2014/main" id="{A1430FB9-FB6A-6E4C-B357-E9C68636CD8A}"/>
              </a:ext>
            </a:extLst>
          </p:cNvPr>
          <p:cNvSpPr>
            <a:spLocks noGrp="1"/>
          </p:cNvSpPr>
          <p:nvPr>
            <p:ph type="sldNum" sz="quarter" idx="12"/>
          </p:nvPr>
        </p:nvSpPr>
        <p:spPr/>
        <p:txBody>
          <a:bodyPr/>
          <a:lstStyle>
            <a:lvl1pPr>
              <a:defRPr/>
            </a:lvl1pPr>
          </a:lstStyle>
          <a:p>
            <a:pPr>
              <a:defRPr/>
            </a:pPr>
            <a:fld id="{474DFA80-B968-A24D-93AF-B4C224DB1089}" type="slidenum">
              <a:rPr lang="fr-FR" altLang="en-FR"/>
              <a:pPr>
                <a:defRPr/>
              </a:pPr>
              <a:t>‹#›</a:t>
            </a:fld>
            <a:endParaRPr lang="fr-FR" altLang="en-FR"/>
          </a:p>
        </p:txBody>
      </p:sp>
    </p:spTree>
    <p:extLst>
      <p:ext uri="{BB962C8B-B14F-4D97-AF65-F5344CB8AC3E}">
        <p14:creationId xmlns:p14="http://schemas.microsoft.com/office/powerpoint/2010/main" val="267538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exte 2">
            <a:extLst>
              <a:ext uri="{FF2B5EF4-FFF2-40B4-BE49-F238E27FC236}">
                <a16:creationId xmlns:a16="http://schemas.microsoft.com/office/drawing/2014/main" id="{EBC97054-C32D-1147-A562-2B75EE84C3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FR"/>
              <a:t>Cliquez pour modifier les styles du texte du masque</a:t>
            </a:r>
          </a:p>
          <a:p>
            <a:pPr lvl="1"/>
            <a:r>
              <a:rPr lang="en-US" altLang="en-FR"/>
              <a:t>Deuxième niveau</a:t>
            </a:r>
          </a:p>
          <a:p>
            <a:pPr lvl="2"/>
            <a:r>
              <a:rPr lang="en-US" altLang="en-FR"/>
              <a:t>Troisième niveau</a:t>
            </a:r>
          </a:p>
          <a:p>
            <a:pPr lvl="3"/>
            <a:r>
              <a:rPr lang="en-US" altLang="en-FR"/>
              <a:t>Quatrième niveau</a:t>
            </a:r>
          </a:p>
          <a:p>
            <a:pPr lvl="4"/>
            <a:r>
              <a:rPr lang="en-US" altLang="en-FR"/>
              <a:t>Cinquième niveau</a:t>
            </a:r>
          </a:p>
        </p:txBody>
      </p:sp>
      <p:sp>
        <p:nvSpPr>
          <p:cNvPr id="5" name="Espace réservé du pied de page 4">
            <a:extLst>
              <a:ext uri="{FF2B5EF4-FFF2-40B4-BE49-F238E27FC236}">
                <a16:creationId xmlns:a16="http://schemas.microsoft.com/office/drawing/2014/main" id="{9C6F53A1-28F3-6242-8AB1-6393B4AF191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Espace réservé du numéro de diapositive 5">
            <a:extLst>
              <a:ext uri="{FF2B5EF4-FFF2-40B4-BE49-F238E27FC236}">
                <a16:creationId xmlns:a16="http://schemas.microsoft.com/office/drawing/2014/main" id="{FC811B54-6FB7-1648-940E-802EF23CCCC9}"/>
              </a:ext>
            </a:extLst>
          </p:cNvPr>
          <p:cNvSpPr>
            <a:spLocks noGrp="1"/>
          </p:cNvSpPr>
          <p:nvPr>
            <p:ph type="sldNum" sz="quarter" idx="4"/>
          </p:nvPr>
        </p:nvSpPr>
        <p:spPr>
          <a:xfrm>
            <a:off x="441325" y="633412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ECA6BF29-D66F-A548-BE3A-3CB6D7D7E267}" type="slidenum">
              <a:rPr lang="fr-FR" altLang="en-FR"/>
              <a:pPr>
                <a:defRPr/>
              </a:pPr>
              <a:t>‹#›</a:t>
            </a:fld>
            <a:endParaRPr lang="fr-FR" altLang="en-FR"/>
          </a:p>
        </p:txBody>
      </p:sp>
      <p:pic>
        <p:nvPicPr>
          <p:cNvPr id="1029" name="Picture 2">
            <a:extLst>
              <a:ext uri="{FF2B5EF4-FFF2-40B4-BE49-F238E27FC236}">
                <a16:creationId xmlns:a16="http://schemas.microsoft.com/office/drawing/2014/main" id="{B0ECD8D8-9E12-F147-9D21-E62E665394F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167438" y="6334125"/>
            <a:ext cx="25193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age 9" descr="Historic_rdv_GEOTRACES.jpg">
            <a:extLst>
              <a:ext uri="{FF2B5EF4-FFF2-40B4-BE49-F238E27FC236}">
                <a16:creationId xmlns:a16="http://schemas.microsoft.com/office/drawing/2014/main" id="{A89FAF18-1B6C-8C4A-8310-C20AD9DEC34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576388"/>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Lst>
  <p:hf hdr="0" ftr="0" dt="0"/>
  <p:txStyles>
    <p:titleStyle>
      <a:lvl1pPr algn="l" defTabSz="457200" rtl="0" eaLnBrk="0" fontAlgn="base" hangingPunct="0">
        <a:spcBef>
          <a:spcPct val="0"/>
        </a:spcBef>
        <a:spcAft>
          <a:spcPct val="0"/>
        </a:spcAft>
        <a:defRPr sz="2400" b="1" kern="1200">
          <a:solidFill>
            <a:schemeClr val="tx1"/>
          </a:solidFill>
          <a:latin typeface="+mj-lt"/>
          <a:ea typeface="ＭＳ Ｐゴシック" charset="-128"/>
          <a:cs typeface="ＭＳ Ｐゴシック" charset="-128"/>
        </a:defRPr>
      </a:lvl1pPr>
      <a:lvl2pPr algn="l" defTabSz="457200" rtl="0" eaLnBrk="0" fontAlgn="base" hangingPunct="0">
        <a:spcBef>
          <a:spcPct val="0"/>
        </a:spcBef>
        <a:spcAft>
          <a:spcPct val="0"/>
        </a:spcAft>
        <a:defRPr sz="2400" b="1">
          <a:solidFill>
            <a:schemeClr val="tx1"/>
          </a:solidFill>
          <a:latin typeface="Century Gothic" charset="0"/>
          <a:ea typeface="ＭＳ Ｐゴシック" charset="-128"/>
          <a:cs typeface="ＭＳ Ｐゴシック" charset="-128"/>
        </a:defRPr>
      </a:lvl2pPr>
      <a:lvl3pPr algn="l" defTabSz="457200" rtl="0" eaLnBrk="0" fontAlgn="base" hangingPunct="0">
        <a:spcBef>
          <a:spcPct val="0"/>
        </a:spcBef>
        <a:spcAft>
          <a:spcPct val="0"/>
        </a:spcAft>
        <a:defRPr sz="2400" b="1">
          <a:solidFill>
            <a:schemeClr val="tx1"/>
          </a:solidFill>
          <a:latin typeface="Century Gothic" charset="0"/>
          <a:ea typeface="ＭＳ Ｐゴシック" charset="-128"/>
          <a:cs typeface="ＭＳ Ｐゴシック" charset="-128"/>
        </a:defRPr>
      </a:lvl3pPr>
      <a:lvl4pPr algn="l" defTabSz="457200" rtl="0" eaLnBrk="0" fontAlgn="base" hangingPunct="0">
        <a:spcBef>
          <a:spcPct val="0"/>
        </a:spcBef>
        <a:spcAft>
          <a:spcPct val="0"/>
        </a:spcAft>
        <a:defRPr sz="2400" b="1">
          <a:solidFill>
            <a:schemeClr val="tx1"/>
          </a:solidFill>
          <a:latin typeface="Century Gothic" charset="0"/>
          <a:ea typeface="ＭＳ Ｐゴシック" charset="-128"/>
          <a:cs typeface="ＭＳ Ｐゴシック" charset="-128"/>
        </a:defRPr>
      </a:lvl4pPr>
      <a:lvl5pPr algn="l" defTabSz="457200" rtl="0" eaLnBrk="0" fontAlgn="base" hangingPunct="0">
        <a:spcBef>
          <a:spcPct val="0"/>
        </a:spcBef>
        <a:spcAft>
          <a:spcPct val="0"/>
        </a:spcAft>
        <a:defRPr sz="2400" b="1">
          <a:solidFill>
            <a:schemeClr val="tx1"/>
          </a:solidFill>
          <a:latin typeface="Century Gothic" charset="0"/>
          <a:ea typeface="ＭＳ Ｐゴシック" charset="-128"/>
          <a:cs typeface="ＭＳ Ｐゴシック" charset="-128"/>
        </a:defRPr>
      </a:lvl5pPr>
      <a:lvl6pPr marL="457200" algn="l" defTabSz="457200" rtl="0" fontAlgn="base">
        <a:spcBef>
          <a:spcPct val="0"/>
        </a:spcBef>
        <a:spcAft>
          <a:spcPct val="0"/>
        </a:spcAft>
        <a:defRPr sz="2000" b="1">
          <a:solidFill>
            <a:schemeClr val="tx1"/>
          </a:solidFill>
          <a:latin typeface="Calibri" charset="0"/>
          <a:ea typeface="ＭＳ Ｐゴシック" charset="-128"/>
          <a:cs typeface="ＭＳ Ｐゴシック" charset="-128"/>
        </a:defRPr>
      </a:lvl6pPr>
      <a:lvl7pPr marL="914400" algn="l" defTabSz="457200" rtl="0" fontAlgn="base">
        <a:spcBef>
          <a:spcPct val="0"/>
        </a:spcBef>
        <a:spcAft>
          <a:spcPct val="0"/>
        </a:spcAft>
        <a:defRPr sz="2000" b="1">
          <a:solidFill>
            <a:schemeClr val="tx1"/>
          </a:solidFill>
          <a:latin typeface="Calibri" charset="0"/>
          <a:ea typeface="ＭＳ Ｐゴシック" charset="-128"/>
          <a:cs typeface="ＭＳ Ｐゴシック" charset="-128"/>
        </a:defRPr>
      </a:lvl7pPr>
      <a:lvl8pPr marL="1371600" algn="l" defTabSz="457200" rtl="0" fontAlgn="base">
        <a:spcBef>
          <a:spcPct val="0"/>
        </a:spcBef>
        <a:spcAft>
          <a:spcPct val="0"/>
        </a:spcAft>
        <a:defRPr sz="2000" b="1">
          <a:solidFill>
            <a:schemeClr val="tx1"/>
          </a:solidFill>
          <a:latin typeface="Calibri" charset="0"/>
          <a:ea typeface="ＭＳ Ｐゴシック" charset="-128"/>
          <a:cs typeface="ＭＳ Ｐゴシック" charset="-128"/>
        </a:defRPr>
      </a:lvl8pPr>
      <a:lvl9pPr marL="1828800" algn="l" defTabSz="457200" rtl="0" fontAlgn="base">
        <a:spcBef>
          <a:spcPct val="0"/>
        </a:spcBef>
        <a:spcAft>
          <a:spcPct val="0"/>
        </a:spcAft>
        <a:defRPr sz="2000" b="1">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admin/A_GEOTRACES%20IPO/Outreach/Adrien_ARTIS/Geotraces_Animation-2.mp4" TargetMode="External"/><Relationship Id="rId1" Type="http://schemas.microsoft.com/office/2007/relationships/media" Target="file:////Users/admin/A_GEOTRACES%20IPO/Outreach/Adrien_ARTIS/Geotraces_Animation-2.mp4" TargetMode="External"/><Relationship Id="rId5" Type="http://schemas.openxmlformats.org/officeDocument/2006/relationships/image" Target="../media/image19.png"/><Relationship Id="rId4" Type="http://schemas.openxmlformats.org/officeDocument/2006/relationships/hyperlink" Target="https://youtu.be/FoGnPTpOlC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mailto:geotraces.dac@bodc.ac.uk" TargetMode="External"/><Relationship Id="rId4" Type="http://schemas.openxmlformats.org/officeDocument/2006/relationships/hyperlink" Target="mailto:ipo@geotraces.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youtu.be/j3mjfh-RSjU" TargetMode="External"/><Relationship Id="rId5" Type="http://schemas.openxmlformats.org/officeDocument/2006/relationships/hyperlink" Target="https://youtu.be/bgaQUHZFJtc" TargetMode="External"/><Relationship Id="rId4" Type="http://schemas.openxmlformats.org/officeDocument/2006/relationships/hyperlink" Target="http://www.bodc.ac.uk/geotraces/data/d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marchem.2020.10385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file:///C:/var/folders/rr/5wctnlt94c7b3w72vjkb44xw0000gn/T/com.microsoft.Word/WebArchiveCopyPasteTempFiles/20_Petrova.jpg"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29/2020GB00656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file:///C:/var/folders/rr/5wctnlt94c7b3w72vjkb44xw0000gn/T/com.microsoft.Word/WebArchiveCopyPasteTempFiles/20_Pavia.jpg"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4">
            <a:extLst>
              <a:ext uri="{FF2B5EF4-FFF2-40B4-BE49-F238E27FC236}">
                <a16:creationId xmlns:a16="http://schemas.microsoft.com/office/drawing/2014/main" id="{399EE7C7-DFA9-4940-AD96-2EF20698991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80975"/>
            <a:ext cx="47688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Image 7">
            <a:extLst>
              <a:ext uri="{FF2B5EF4-FFF2-40B4-BE49-F238E27FC236}">
                <a16:creationId xmlns:a16="http://schemas.microsoft.com/office/drawing/2014/main" id="{BCC0AB09-7110-EE46-B668-141597BEC3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5467350"/>
            <a:ext cx="19145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A30ED216-F26D-CE45-807C-410E2039B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13" y="195263"/>
            <a:ext cx="16827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1">
            <a:extLst>
              <a:ext uri="{FF2B5EF4-FFF2-40B4-BE49-F238E27FC236}">
                <a16:creationId xmlns:a16="http://schemas.microsoft.com/office/drawing/2014/main" id="{E9EF1E40-7A61-BF47-9DDE-33ADB656300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3rd GEOTRACES Summer School planned for 2021</a:t>
            </a:r>
          </a:p>
        </p:txBody>
      </p:sp>
      <p:sp>
        <p:nvSpPr>
          <p:cNvPr id="45058" name="Espace réservé du contenu 2">
            <a:extLst>
              <a:ext uri="{FF2B5EF4-FFF2-40B4-BE49-F238E27FC236}">
                <a16:creationId xmlns:a16="http://schemas.microsoft.com/office/drawing/2014/main" id="{97305E3F-776A-0042-809D-D7D1230ED0B8}"/>
              </a:ext>
            </a:extLst>
          </p:cNvPr>
          <p:cNvSpPr>
            <a:spLocks noGrp="1"/>
          </p:cNvSpPr>
          <p:nvPr>
            <p:ph idx="1"/>
          </p:nvPr>
        </p:nvSpPr>
        <p:spPr>
          <a:xfrm>
            <a:off x="390525" y="776288"/>
            <a:ext cx="5621338" cy="4525962"/>
          </a:xfrm>
        </p:spPr>
        <p:txBody>
          <a:bodyPr/>
          <a:lstStyle/>
          <a:p>
            <a:pPr>
              <a:defRPr/>
            </a:pPr>
            <a:endParaRPr lang="en-AU" altLang="en-FR" dirty="0">
              <a:latin typeface="Calibri" panose="020F0502020204030204" pitchFamily="34" charset="0"/>
              <a:ea typeface="ＭＳ Ｐゴシック" panose="020B0600070205080204" pitchFamily="34" charset="-128"/>
            </a:endParaRPr>
          </a:p>
          <a:p>
            <a:pPr>
              <a:defRPr/>
            </a:pPr>
            <a:r>
              <a:rPr lang="en-AU" altLang="en-FR" b="1" dirty="0">
                <a:latin typeface="Avenir Black" panose="02000503020000020003" pitchFamily="2" charset="0"/>
                <a:ea typeface="ＭＳ Ｐゴシック" panose="020B0600070205080204" pitchFamily="34" charset="-128"/>
              </a:rPr>
              <a:t>International GEOTRACES Summer School: Introducing Polar Parameters</a:t>
            </a:r>
          </a:p>
          <a:p>
            <a:pPr marL="0" indent="0">
              <a:buFont typeface="Arial" panose="020B0604020202020204" pitchFamily="34" charset="0"/>
              <a:buNone/>
              <a:defRPr/>
            </a:pPr>
            <a:r>
              <a:rPr lang="en-AU" altLang="en-FR" b="1" dirty="0">
                <a:latin typeface="Avenir Light" panose="020B0402020203020204" pitchFamily="34" charset="77"/>
                <a:ea typeface="ＭＳ Ｐゴシック" panose="020B0600070205080204" pitchFamily="34" charset="-128"/>
              </a:rPr>
              <a:t>     15 – 21 July 2022 in Bremerhaven, Germany</a:t>
            </a:r>
          </a:p>
          <a:p>
            <a:pPr marL="0" indent="0">
              <a:buFont typeface="Arial" panose="020B0604020202020204" pitchFamily="34" charset="0"/>
              <a:buNone/>
              <a:defRPr/>
            </a:pPr>
            <a:endParaRPr lang="en-AU" altLang="en-FR" b="1" dirty="0">
              <a:latin typeface="Avenir Light" panose="020B0402020203020204" pitchFamily="34" charset="77"/>
              <a:ea typeface="ＭＳ Ｐゴシック" panose="020B0600070205080204" pitchFamily="34" charset="-128"/>
            </a:endParaRPr>
          </a:p>
          <a:p>
            <a:pPr>
              <a:defRPr/>
            </a:pPr>
            <a:r>
              <a:rPr lang="en-AU" altLang="en-FR" dirty="0">
                <a:latin typeface="Calibri" panose="020F0502020204030204" pitchFamily="34" charset="0"/>
                <a:ea typeface="ＭＳ Ｐゴシック" panose="020B0600070205080204" pitchFamily="34" charset="-128"/>
              </a:rPr>
              <a:t>50 students and 16 lecturers</a:t>
            </a:r>
          </a:p>
          <a:p>
            <a:pPr>
              <a:defRPr/>
            </a:pPr>
            <a:r>
              <a:rPr lang="en-AU" altLang="en-FR" dirty="0">
                <a:latin typeface="Calibri" panose="020F0502020204030204" pitchFamily="34" charset="0"/>
                <a:ea typeface="ＭＳ Ｐゴシック" panose="020B0600070205080204" pitchFamily="34" charset="-128"/>
              </a:rPr>
              <a:t>Course to include:</a:t>
            </a:r>
          </a:p>
          <a:p>
            <a:pPr lvl="1">
              <a:defRPr/>
            </a:pPr>
            <a:r>
              <a:rPr lang="en-AU" altLang="en-FR" sz="1800" dirty="0">
                <a:latin typeface="Calibri" panose="020F0502020204030204" pitchFamily="34" charset="0"/>
                <a:ea typeface="ＭＳ Ｐゴシック" panose="020B0600070205080204" pitchFamily="34" charset="-128"/>
              </a:rPr>
              <a:t>Lectures</a:t>
            </a:r>
          </a:p>
          <a:p>
            <a:pPr lvl="1">
              <a:defRPr/>
            </a:pPr>
            <a:r>
              <a:rPr lang="en-AU" altLang="en-FR" sz="1800" dirty="0">
                <a:latin typeface="Avenir Light" panose="020B0402020203020204" pitchFamily="34" charset="77"/>
                <a:ea typeface="ＭＳ Ｐゴシック" panose="020B0600070205080204" pitchFamily="34" charset="-128"/>
              </a:rPr>
              <a:t>Training in shipboard sampling </a:t>
            </a:r>
            <a:br>
              <a:rPr lang="en-AU" altLang="en-FR" sz="1800" dirty="0">
                <a:latin typeface="Avenir Light" panose="020B0402020203020204" pitchFamily="34" charset="77"/>
                <a:ea typeface="ＭＳ Ｐゴシック" panose="020B0600070205080204" pitchFamily="34" charset="-128"/>
              </a:rPr>
            </a:br>
            <a:r>
              <a:rPr lang="en-AU" altLang="en-FR" sz="1800" dirty="0">
                <a:latin typeface="Avenir Light" panose="020B0402020203020204" pitchFamily="34" charset="77"/>
                <a:ea typeface="ＭＳ Ｐゴシック" panose="020B0600070205080204" pitchFamily="34" charset="-128"/>
              </a:rPr>
              <a:t>(</a:t>
            </a:r>
            <a:r>
              <a:rPr lang="en-AU" altLang="en-FR" sz="1800" i="1" dirty="0">
                <a:latin typeface="Avenir Light" panose="020B0402020203020204" pitchFamily="34" charset="77"/>
                <a:ea typeface="ＭＳ Ｐゴシック" panose="020B0600070205080204" pitchFamily="34" charset="-128"/>
              </a:rPr>
              <a:t>RV </a:t>
            </a:r>
            <a:r>
              <a:rPr lang="en-AU" altLang="en-FR" sz="1800" i="1" dirty="0" err="1">
                <a:latin typeface="Avenir Light" panose="020B0402020203020204" pitchFamily="34" charset="77"/>
                <a:ea typeface="ＭＳ Ｐゴシック" panose="020B0600070205080204" pitchFamily="34" charset="-128"/>
              </a:rPr>
              <a:t>Heincke</a:t>
            </a:r>
            <a:r>
              <a:rPr lang="en-AU" altLang="en-FR" sz="1800" dirty="0">
                <a:latin typeface="Avenir Light" panose="020B0402020203020204" pitchFamily="34" charset="77"/>
                <a:ea typeface="ＭＳ Ｐゴシック" panose="020B0600070205080204" pitchFamily="34" charset="-128"/>
              </a:rPr>
              <a:t>)</a:t>
            </a:r>
          </a:p>
          <a:p>
            <a:pPr lvl="1">
              <a:defRPr/>
            </a:pPr>
            <a:r>
              <a:rPr lang="en-AU" altLang="en-FR" sz="1800" dirty="0">
                <a:latin typeface="Avenir Light" panose="020B0402020203020204" pitchFamily="34" charset="77"/>
                <a:ea typeface="ＭＳ Ｐゴシック" panose="020B0600070205080204" pitchFamily="34" charset="-128"/>
              </a:rPr>
              <a:t>Lab/computer practicals (ICP-MS analysis, sample processing, sensor </a:t>
            </a:r>
            <a:r>
              <a:rPr lang="en-AU" altLang="en-FR" sz="1800" dirty="0" err="1">
                <a:latin typeface="Avenir Light" panose="020B0402020203020204" pitchFamily="34" charset="77"/>
                <a:ea typeface="ＭＳ Ｐゴシック" panose="020B0600070205080204" pitchFamily="34" charset="-128"/>
              </a:rPr>
              <a:t>mesurements</a:t>
            </a:r>
            <a:r>
              <a:rPr lang="en-AU" altLang="en-FR" sz="1800" dirty="0">
                <a:latin typeface="Avenir Light" panose="020B0402020203020204" pitchFamily="34" charset="77"/>
                <a:ea typeface="ＭＳ Ｐゴシック" panose="020B0600070205080204" pitchFamily="34" charset="-128"/>
              </a:rPr>
              <a:t>, ODV visualisation)</a:t>
            </a:r>
          </a:p>
          <a:p>
            <a:pPr lvl="1">
              <a:buFont typeface="Arial" panose="020B0604020202020204" pitchFamily="34" charset="0"/>
              <a:buNone/>
              <a:defRPr/>
            </a:pPr>
            <a:endParaRPr lang="en-AU" altLang="en-FR" sz="1800" i="1" dirty="0">
              <a:latin typeface="Avenir Light" panose="020B0402020203020204" pitchFamily="34" charset="77"/>
              <a:ea typeface="ＭＳ Ｐゴシック" panose="020B0600070205080204" pitchFamily="34" charset="-128"/>
            </a:endParaRPr>
          </a:p>
          <a:p>
            <a:pPr>
              <a:defRPr/>
            </a:pPr>
            <a:r>
              <a:rPr lang="en-AU" altLang="en-FR" sz="1800" b="1" dirty="0">
                <a:latin typeface="Avenir Light" panose="020B0402020203020204" pitchFamily="34" charset="77"/>
                <a:ea typeface="ＭＳ Ｐゴシック" panose="020B0600070205080204" pitchFamily="34" charset="-128"/>
              </a:rPr>
              <a:t>Organisers: </a:t>
            </a:r>
            <a:r>
              <a:rPr lang="en-AU" altLang="en-FR" sz="1800" dirty="0">
                <a:latin typeface="Avenir Light" panose="020B0402020203020204" pitchFamily="34" charset="77"/>
                <a:ea typeface="ＭＳ Ｐゴシック" panose="020B0600070205080204" pitchFamily="34" charset="-128"/>
              </a:rPr>
              <a:t>Walter </a:t>
            </a:r>
            <a:r>
              <a:rPr lang="en-AU" altLang="en-FR" sz="1800" dirty="0" err="1">
                <a:latin typeface="Avenir Light" panose="020B0402020203020204" pitchFamily="34" charset="77"/>
                <a:ea typeface="ＭＳ Ｐゴシック" panose="020B0600070205080204" pitchFamily="34" charset="-128"/>
              </a:rPr>
              <a:t>Geibert</a:t>
            </a:r>
            <a:r>
              <a:rPr lang="en-AU" altLang="en-FR" sz="1800" dirty="0">
                <a:latin typeface="Avenir Light" panose="020B0402020203020204" pitchFamily="34" charset="77"/>
                <a:ea typeface="ＭＳ Ｐゴシック" panose="020B0600070205080204" pitchFamily="34" charset="-128"/>
              </a:rPr>
              <a:t> (AWI), POLMAR Graduate School @AWI (Claudia </a:t>
            </a:r>
            <a:r>
              <a:rPr lang="en-AU" altLang="en-FR" sz="1800" dirty="0" err="1">
                <a:latin typeface="Avenir Light" panose="020B0402020203020204" pitchFamily="34" charset="77"/>
                <a:ea typeface="ＭＳ Ｐゴシック" panose="020B0600070205080204" pitchFamily="34" charset="-128"/>
              </a:rPr>
              <a:t>Hanfland</a:t>
            </a:r>
            <a:r>
              <a:rPr lang="en-AU" altLang="en-FR" sz="1800" dirty="0">
                <a:latin typeface="Avenir Light" panose="020B0402020203020204" pitchFamily="34" charset="77"/>
                <a:ea typeface="ＭＳ Ｐゴシック" panose="020B0600070205080204" pitchFamily="34" charset="-128"/>
              </a:rPr>
              <a:t>) </a:t>
            </a:r>
          </a:p>
          <a:p>
            <a:pPr>
              <a:buFont typeface="Arial" panose="020B0604020202020204" pitchFamily="34" charset="0"/>
              <a:buNone/>
              <a:defRPr/>
            </a:pPr>
            <a:endParaRPr lang="en-AU" altLang="en-FR" dirty="0">
              <a:solidFill>
                <a:srgbClr val="0000FF"/>
              </a:solidFill>
              <a:latin typeface="Calibri" panose="020F0502020204030204" pitchFamily="34" charset="0"/>
              <a:ea typeface="ＭＳ Ｐゴシック" panose="020B0600070205080204" pitchFamily="34" charset="-128"/>
            </a:endParaRPr>
          </a:p>
          <a:p>
            <a:pPr>
              <a:buFont typeface="Arial" panose="020B0604020202020204" pitchFamily="34" charset="0"/>
              <a:buNone/>
              <a:defRPr/>
            </a:pPr>
            <a:endParaRPr lang="en-AU" altLang="en-FR" dirty="0">
              <a:solidFill>
                <a:srgbClr val="0000FF"/>
              </a:solidFill>
              <a:latin typeface="Calibri" panose="020F0502020204030204" pitchFamily="34" charset="0"/>
              <a:ea typeface="ＭＳ Ｐゴシック" panose="020B0600070205080204" pitchFamily="34" charset="-128"/>
            </a:endParaRPr>
          </a:p>
          <a:p>
            <a:pPr>
              <a:buFont typeface="Arial" panose="020B0604020202020204" pitchFamily="34" charset="0"/>
              <a:buNone/>
              <a:defRPr/>
            </a:pPr>
            <a:endParaRPr lang="en-AU" altLang="en-FR" dirty="0">
              <a:solidFill>
                <a:srgbClr val="0000FF"/>
              </a:solidFill>
              <a:latin typeface="Calibri" panose="020F0502020204030204" pitchFamily="34" charset="0"/>
              <a:ea typeface="ＭＳ Ｐゴシック" panose="020B0600070205080204" pitchFamily="34" charset="-128"/>
            </a:endParaRPr>
          </a:p>
          <a:p>
            <a:pPr>
              <a:buFont typeface="Arial" panose="020B0604020202020204" pitchFamily="34" charset="0"/>
              <a:buNone/>
              <a:defRPr/>
            </a:pPr>
            <a:endParaRPr lang="en-AU" altLang="en-FR" dirty="0">
              <a:solidFill>
                <a:srgbClr val="0000FF"/>
              </a:solidFill>
              <a:latin typeface="Calibri" panose="020F0502020204030204" pitchFamily="34" charset="0"/>
              <a:ea typeface="ＭＳ Ｐゴシック" panose="020B0600070205080204" pitchFamily="34" charset="-128"/>
            </a:endParaRPr>
          </a:p>
          <a:p>
            <a:pPr>
              <a:buFont typeface="Arial" panose="020B0604020202020204" pitchFamily="34" charset="0"/>
              <a:buNone/>
              <a:defRPr/>
            </a:pPr>
            <a:r>
              <a:rPr lang="en-AU" altLang="en-FR" dirty="0">
                <a:solidFill>
                  <a:srgbClr val="0000FF"/>
                </a:solidFill>
                <a:latin typeface="Calibri" panose="020F0502020204030204" pitchFamily="34" charset="0"/>
                <a:ea typeface="ＭＳ Ｐゴシック" panose="020B0600070205080204" pitchFamily="34" charset="-128"/>
              </a:rPr>
              <a:t>	</a:t>
            </a:r>
            <a:endParaRPr lang="en-AU" altLang="en-FR" dirty="0">
              <a:latin typeface="Calibri" panose="020F0502020204030204" pitchFamily="34" charset="0"/>
              <a:ea typeface="ＭＳ Ｐゴシック" panose="020B0600070205080204" pitchFamily="34" charset="-128"/>
            </a:endParaRPr>
          </a:p>
        </p:txBody>
      </p:sp>
      <p:sp>
        <p:nvSpPr>
          <p:cNvPr id="27651" name="Espace réservé du numéro de diapositive 3">
            <a:extLst>
              <a:ext uri="{FF2B5EF4-FFF2-40B4-BE49-F238E27FC236}">
                <a16:creationId xmlns:a16="http://schemas.microsoft.com/office/drawing/2014/main" id="{17CA92BC-0ED6-1C48-8CB8-2F8B716E10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DC2F0A22-CBD0-8B45-B8BF-8B4358E6A77B}" type="slidenum">
              <a:rPr lang="fr-FR" altLang="en-FR" sz="1200" smtClean="0">
                <a:solidFill>
                  <a:srgbClr val="898989"/>
                </a:solidFill>
                <a:latin typeface="Calibri" panose="020F0502020204030204" pitchFamily="34" charset="0"/>
              </a:rPr>
              <a:pPr>
                <a:spcBef>
                  <a:spcPct val="0"/>
                </a:spcBef>
                <a:buFontTx/>
                <a:buNone/>
              </a:pPr>
              <a:t>10</a:t>
            </a:fld>
            <a:endParaRPr lang="fr-FR" altLang="en-FR" sz="1200">
              <a:solidFill>
                <a:srgbClr val="898989"/>
              </a:solidFill>
              <a:latin typeface="Calibri" panose="020F0502020204030204" pitchFamily="34" charset="0"/>
            </a:endParaRPr>
          </a:p>
        </p:txBody>
      </p:sp>
      <p:pic>
        <p:nvPicPr>
          <p:cNvPr id="27652" name="Image 2" descr="SS-021_logo.jpg">
            <a:extLst>
              <a:ext uri="{FF2B5EF4-FFF2-40B4-BE49-F238E27FC236}">
                <a16:creationId xmlns:a16="http://schemas.microsoft.com/office/drawing/2014/main" id="{1994E5DA-5F28-A045-8AE3-8B322DF05FF9}"/>
              </a:ext>
            </a:extLst>
          </p:cNvPr>
          <p:cNvPicPr>
            <a:picLocks noChangeAspect="1"/>
          </p:cNvPicPr>
          <p:nvPr/>
        </p:nvPicPr>
        <p:blipFill>
          <a:blip r:embed="rId2">
            <a:extLst>
              <a:ext uri="{28A0092B-C50C-407E-A947-70E740481C1C}">
                <a14:useLocalDpi xmlns:a14="http://schemas.microsoft.com/office/drawing/2010/main" val="0"/>
              </a:ext>
            </a:extLst>
          </a:blip>
          <a:srcRect b="9140"/>
          <a:stretch>
            <a:fillRect/>
          </a:stretch>
        </p:blipFill>
        <p:spPr bwMode="auto">
          <a:xfrm>
            <a:off x="6142038" y="1676400"/>
            <a:ext cx="247332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D37A166A-C08F-FF45-A6F4-FA0E9116772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FR" altLang="en-FR">
                <a:latin typeface="Avenir Black" panose="02000503020000020003" pitchFamily="2" charset="0"/>
                <a:ea typeface="ＭＳ Ｐゴシック" panose="020B0600070205080204" pitchFamily="34" charset="-128"/>
              </a:rPr>
              <a:t>GEOTRACES Video for the general public</a:t>
            </a:r>
          </a:p>
        </p:txBody>
      </p:sp>
      <p:sp>
        <p:nvSpPr>
          <p:cNvPr id="28674" name="Slide Number Placeholder 3">
            <a:extLst>
              <a:ext uri="{FF2B5EF4-FFF2-40B4-BE49-F238E27FC236}">
                <a16:creationId xmlns:a16="http://schemas.microsoft.com/office/drawing/2014/main" id="{18F969EF-9C05-3141-96A4-52A5B53112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4BFB853A-67EC-874D-9ADF-85A917D0F161}" type="slidenum">
              <a:rPr lang="fr-FR" altLang="en-FR" sz="1200" smtClean="0">
                <a:solidFill>
                  <a:srgbClr val="898989"/>
                </a:solidFill>
                <a:latin typeface="Calibri" panose="020F0502020204030204" pitchFamily="34" charset="0"/>
              </a:rPr>
              <a:pPr>
                <a:spcBef>
                  <a:spcPct val="0"/>
                </a:spcBef>
                <a:buFontTx/>
                <a:buNone/>
              </a:pPr>
              <a:t>11</a:t>
            </a:fld>
            <a:endParaRPr lang="fr-FR" altLang="en-FR" sz="1200">
              <a:solidFill>
                <a:srgbClr val="898989"/>
              </a:solidFill>
              <a:latin typeface="Calibri" panose="020F0502020204030204" pitchFamily="34" charset="0"/>
            </a:endParaRPr>
          </a:p>
        </p:txBody>
      </p:sp>
      <p:sp>
        <p:nvSpPr>
          <p:cNvPr id="28675" name="TextBox 1">
            <a:extLst>
              <a:ext uri="{FF2B5EF4-FFF2-40B4-BE49-F238E27FC236}">
                <a16:creationId xmlns:a16="http://schemas.microsoft.com/office/drawing/2014/main" id="{2635EC62-EA1E-1A4D-ABE8-52BD585F4B78}"/>
              </a:ext>
            </a:extLst>
          </p:cNvPr>
          <p:cNvSpPr txBox="1">
            <a:spLocks noChangeArrowheads="1"/>
          </p:cNvSpPr>
          <p:nvPr/>
        </p:nvSpPr>
        <p:spPr bwMode="auto">
          <a:xfrm>
            <a:off x="1065213" y="5316538"/>
            <a:ext cx="71389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FR" sz="1600">
                <a:latin typeface="Arial" panose="020B0604020202020204" pitchFamily="34" charset="0"/>
              </a:rPr>
              <a:t>Animation by Adrian Artis</a:t>
            </a:r>
            <a:br>
              <a:rPr lang="en-GB" altLang="en-FR" sz="1600">
                <a:latin typeface="Arial" panose="020B0604020202020204" pitchFamily="34" charset="0"/>
              </a:rPr>
            </a:br>
            <a:r>
              <a:rPr lang="en-GB" altLang="en-FR" sz="1600">
                <a:latin typeface="Arial" panose="020B0604020202020204" pitchFamily="34" charset="0"/>
              </a:rPr>
              <a:t>Directed by Catherine Jeandel and Elena Masferrer</a:t>
            </a:r>
          </a:p>
          <a:p>
            <a:pPr>
              <a:spcBef>
                <a:spcPct val="0"/>
              </a:spcBef>
              <a:buFontTx/>
              <a:buNone/>
            </a:pPr>
            <a:r>
              <a:rPr lang="en-GB" altLang="en-FR" sz="1600">
                <a:latin typeface="Arial" panose="020B0604020202020204" pitchFamily="34" charset="0"/>
              </a:rPr>
              <a:t>Voice by Thomas Boutilier / Thanks to Rogue Elephant</a:t>
            </a:r>
          </a:p>
          <a:p>
            <a:pPr>
              <a:spcBef>
                <a:spcPct val="0"/>
              </a:spcBef>
              <a:buFontTx/>
              <a:buNone/>
            </a:pPr>
            <a:r>
              <a:rPr lang="en-FR" altLang="en-FR" sz="1600">
                <a:latin typeface="Arial" panose="020B0604020202020204" pitchFamily="34" charset="0"/>
              </a:rPr>
              <a:t>Youtube link: </a:t>
            </a:r>
            <a:r>
              <a:rPr lang="de-DE" altLang="en-FR" sz="1600">
                <a:hlinkClick r:id="rId4"/>
              </a:rPr>
              <a:t>https://youtu.be/FoGnPTpOlCg</a:t>
            </a:r>
            <a:endParaRPr lang="en-FR" altLang="en-FR" sz="1600">
              <a:latin typeface="Arial" panose="020B0604020202020204" pitchFamily="34" charset="0"/>
            </a:endParaRPr>
          </a:p>
        </p:txBody>
      </p:sp>
      <p:pic>
        <p:nvPicPr>
          <p:cNvPr id="2" name="Geotraces_Animation-2.mp4" descr="Geotraces_Animation-2">
            <a:hlinkClick r:id="" action="ppaction://media"/>
            <a:extLst>
              <a:ext uri="{FF2B5EF4-FFF2-40B4-BE49-F238E27FC236}">
                <a16:creationId xmlns:a16="http://schemas.microsoft.com/office/drawing/2014/main" id="{996E29C8-AFF5-C044-A1D2-0B10ABBAE4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39800" y="987425"/>
            <a:ext cx="76962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 3" descr="Mohamed_Adjou.jpg">
            <a:extLst>
              <a:ext uri="{FF2B5EF4-FFF2-40B4-BE49-F238E27FC236}">
                <a16:creationId xmlns:a16="http://schemas.microsoft.com/office/drawing/2014/main" id="{BAA68CE7-8CA5-3343-8539-5109245A28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8288" y="3983038"/>
            <a:ext cx="15525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re 1">
            <a:extLst>
              <a:ext uri="{FF2B5EF4-FFF2-40B4-BE49-F238E27FC236}">
                <a16:creationId xmlns:a16="http://schemas.microsoft.com/office/drawing/2014/main" id="{5AE51B64-5C88-814D-87C0-AE976B002A0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 Thank you very much!</a:t>
            </a:r>
          </a:p>
        </p:txBody>
      </p:sp>
      <p:sp>
        <p:nvSpPr>
          <p:cNvPr id="29699" name="Espace réservé du numéro de diapositive 5">
            <a:extLst>
              <a:ext uri="{FF2B5EF4-FFF2-40B4-BE49-F238E27FC236}">
                <a16:creationId xmlns:a16="http://schemas.microsoft.com/office/drawing/2014/main" id="{EDD97FA4-D926-3A47-949F-C33A7AFA36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C2E970F4-1152-1045-8277-11E5D29CFA67}" type="slidenum">
              <a:rPr lang="fr-FR" altLang="en-FR" sz="1200" smtClean="0">
                <a:solidFill>
                  <a:srgbClr val="898989"/>
                </a:solidFill>
                <a:latin typeface="Calibri" panose="020F0502020204030204" pitchFamily="34" charset="0"/>
              </a:rPr>
              <a:pPr>
                <a:spcBef>
                  <a:spcPct val="0"/>
                </a:spcBef>
                <a:buFontTx/>
                <a:buNone/>
              </a:pPr>
              <a:t>12</a:t>
            </a:fld>
            <a:endParaRPr lang="fr-FR" altLang="en-FR" sz="1200">
              <a:solidFill>
                <a:srgbClr val="898989"/>
              </a:solidFill>
              <a:latin typeface="Calibri" panose="020F0502020204030204" pitchFamily="34" charset="0"/>
            </a:endParaRPr>
          </a:p>
        </p:txBody>
      </p:sp>
      <p:sp>
        <p:nvSpPr>
          <p:cNvPr id="29700" name="ZoneTexte 5">
            <a:extLst>
              <a:ext uri="{FF2B5EF4-FFF2-40B4-BE49-F238E27FC236}">
                <a16:creationId xmlns:a16="http://schemas.microsoft.com/office/drawing/2014/main" id="{CDBBF6D1-D72F-DD4C-9BDC-5988395A5E89}"/>
              </a:ext>
            </a:extLst>
          </p:cNvPr>
          <p:cNvSpPr txBox="1">
            <a:spLocks noChangeArrowheads="1"/>
          </p:cNvSpPr>
          <p:nvPr/>
        </p:nvSpPr>
        <p:spPr bwMode="auto">
          <a:xfrm>
            <a:off x="1143000" y="5659438"/>
            <a:ext cx="3079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Tx/>
              <a:buNone/>
            </a:pPr>
            <a:r>
              <a:rPr lang="en-GB" altLang="en-FR" sz="2400" b="1" noProof="1">
                <a:solidFill>
                  <a:srgbClr val="0000FF"/>
                </a:solidFill>
                <a:latin typeface="Avenir Black" panose="02000503020000020003" pitchFamily="2" charset="0"/>
              </a:rPr>
              <a:t>www.geotraces.org</a:t>
            </a:r>
          </a:p>
          <a:p>
            <a:pPr algn="ctr" eaLnBrk="1" hangingPunct="1">
              <a:spcBef>
                <a:spcPct val="0"/>
              </a:spcBef>
              <a:buFontTx/>
              <a:buNone/>
            </a:pPr>
            <a:endParaRPr lang="en-GB" altLang="en-FR" sz="2400" noProof="1">
              <a:solidFill>
                <a:srgbClr val="0000FF"/>
              </a:solidFill>
              <a:latin typeface="Avenir Black" panose="02000503020000020003" pitchFamily="2" charset="0"/>
            </a:endParaRPr>
          </a:p>
        </p:txBody>
      </p:sp>
      <p:sp>
        <p:nvSpPr>
          <p:cNvPr id="29701" name="ZoneTexte 5">
            <a:extLst>
              <a:ext uri="{FF2B5EF4-FFF2-40B4-BE49-F238E27FC236}">
                <a16:creationId xmlns:a16="http://schemas.microsoft.com/office/drawing/2014/main" id="{B9656F4E-20EC-A647-A7E1-6CB9979C091C}"/>
              </a:ext>
            </a:extLst>
          </p:cNvPr>
          <p:cNvSpPr txBox="1">
            <a:spLocks noChangeArrowheads="1"/>
          </p:cNvSpPr>
          <p:nvPr/>
        </p:nvSpPr>
        <p:spPr bwMode="auto">
          <a:xfrm>
            <a:off x="741363" y="911225"/>
            <a:ext cx="6130925"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GB" altLang="en-FR" b="1" noProof="1">
                <a:latin typeface="Avenir Black" panose="02000503020000020003" pitchFamily="2" charset="0"/>
              </a:rPr>
              <a:t>Contact us</a:t>
            </a:r>
          </a:p>
          <a:p>
            <a:pPr eaLnBrk="1" hangingPunct="1">
              <a:spcBef>
                <a:spcPct val="0"/>
              </a:spcBef>
              <a:buFont typeface="Arial" panose="020B0604020202020204" pitchFamily="34" charset="0"/>
              <a:buNone/>
            </a:pPr>
            <a:endParaRPr lang="en-GB" altLang="en-FR" b="1" noProof="1">
              <a:latin typeface="Avenir Black" panose="02000503020000020003" pitchFamily="2" charset="0"/>
            </a:endParaRPr>
          </a:p>
          <a:p>
            <a:pPr eaLnBrk="1" hangingPunct="1">
              <a:spcBef>
                <a:spcPct val="0"/>
              </a:spcBef>
              <a:buFont typeface="Arial" panose="020B0604020202020204" pitchFamily="34" charset="0"/>
              <a:buNone/>
            </a:pPr>
            <a:r>
              <a:rPr lang="en-GB" altLang="en-FR" b="1" noProof="1">
                <a:latin typeface="Avenir Black" panose="02000503020000020003" pitchFamily="2" charset="0"/>
              </a:rPr>
              <a:t>International Coordination:</a:t>
            </a:r>
          </a:p>
          <a:p>
            <a:pPr eaLnBrk="1" hangingPunct="1">
              <a:spcBef>
                <a:spcPct val="0"/>
              </a:spcBef>
              <a:buFont typeface="Arial" panose="020B0604020202020204" pitchFamily="34" charset="0"/>
              <a:buNone/>
            </a:pPr>
            <a:endParaRPr lang="en-GB" altLang="en-FR" sz="1800" b="1" noProof="1">
              <a:latin typeface="Avenir Light" panose="020B0402020203020204" pitchFamily="34" charset="77"/>
            </a:endParaRPr>
          </a:p>
          <a:p>
            <a:pPr eaLnBrk="1" hangingPunct="1">
              <a:spcBef>
                <a:spcPct val="0"/>
              </a:spcBef>
              <a:buFont typeface="Arial" panose="020B0604020202020204" pitchFamily="34" charset="0"/>
              <a:buNone/>
            </a:pPr>
            <a:r>
              <a:rPr lang="en-GB" altLang="en-FR" sz="1800" b="1" noProof="1">
                <a:latin typeface="Avenir Light" panose="020B0402020203020204" pitchFamily="34" charset="77"/>
              </a:rPr>
              <a:t>GEOTRACES International Project Office </a:t>
            </a:r>
            <a:br>
              <a:rPr lang="en-GB" altLang="en-FR" sz="1800" b="1" noProof="1">
                <a:latin typeface="Avenir Light" panose="020B0402020203020204" pitchFamily="34" charset="77"/>
              </a:rPr>
            </a:br>
            <a:r>
              <a:rPr lang="en-GB" altLang="en-FR" sz="1800" noProof="1">
                <a:latin typeface="Avenir Light" panose="020B0402020203020204" pitchFamily="34" charset="77"/>
              </a:rPr>
              <a:t>(LEGOS-OMP, Toulouse, France)</a:t>
            </a:r>
            <a:br>
              <a:rPr lang="en-GB" altLang="en-FR" sz="1800" noProof="1">
                <a:latin typeface="Avenir Light" panose="020B0402020203020204" pitchFamily="34" charset="77"/>
              </a:rPr>
            </a:br>
            <a:endParaRPr lang="en-GB" altLang="en-FR" sz="1800" noProof="1">
              <a:latin typeface="Avenir Light" panose="020B0402020203020204" pitchFamily="34" charset="77"/>
            </a:endParaRPr>
          </a:p>
          <a:p>
            <a:pPr eaLnBrk="1" hangingPunct="1">
              <a:spcBef>
                <a:spcPct val="0"/>
              </a:spcBef>
              <a:buFont typeface="Arial" panose="020B0604020202020204" pitchFamily="34" charset="0"/>
              <a:buNone/>
            </a:pPr>
            <a:r>
              <a:rPr lang="en-GB" altLang="en-FR" sz="1800" b="1" noProof="1">
                <a:latin typeface="Avenir Light" panose="020B0402020203020204" pitchFamily="34" charset="77"/>
              </a:rPr>
              <a:t>Catherine Jeandel </a:t>
            </a:r>
            <a:r>
              <a:rPr lang="en-GB" altLang="en-FR" sz="1800" noProof="1">
                <a:latin typeface="Avenir Light" panose="020B0402020203020204" pitchFamily="34" charset="77"/>
              </a:rPr>
              <a:t>(Scientific Director)</a:t>
            </a:r>
          </a:p>
          <a:p>
            <a:pPr marL="0" lvl="1" eaLnBrk="1" hangingPunct="1">
              <a:spcBef>
                <a:spcPct val="0"/>
              </a:spcBef>
              <a:buFont typeface="Arial" panose="020B0604020202020204" pitchFamily="34" charset="0"/>
              <a:buNone/>
            </a:pPr>
            <a:r>
              <a:rPr lang="en-GB" altLang="en-FR" sz="1800" b="1" noProof="1">
                <a:latin typeface="Avenir Light" panose="020B0402020203020204" pitchFamily="34" charset="77"/>
              </a:rPr>
              <a:t>Elena Masferrer Dodas </a:t>
            </a:r>
            <a:r>
              <a:rPr lang="en-GB" altLang="en-FR" sz="1800" noProof="1">
                <a:latin typeface="Avenir Light" panose="020B0402020203020204" pitchFamily="34" charset="77"/>
              </a:rPr>
              <a:t>(Executive Officer)</a:t>
            </a:r>
            <a:br>
              <a:rPr lang="en-GB" altLang="en-FR" sz="1800" noProof="1">
                <a:latin typeface="Avenir Light" panose="020B0402020203020204" pitchFamily="34" charset="77"/>
              </a:rPr>
            </a:br>
            <a:r>
              <a:rPr lang="en-GB" altLang="en-FR" sz="1800" noProof="1">
                <a:solidFill>
                  <a:srgbClr val="0000FF"/>
                </a:solidFill>
                <a:latin typeface="Avenir Light" panose="020B0402020203020204" pitchFamily="34" charset="77"/>
                <a:hlinkClick r:id="rId4"/>
              </a:rPr>
              <a:t>ipo@geotraces.org</a:t>
            </a:r>
            <a:endParaRPr lang="en-GB" altLang="en-FR" sz="1800" noProof="1">
              <a:solidFill>
                <a:srgbClr val="0000FF"/>
              </a:solidFill>
              <a:latin typeface="Avenir Light" panose="020B0402020203020204" pitchFamily="34" charset="77"/>
            </a:endParaRPr>
          </a:p>
          <a:p>
            <a:pPr marL="0" lvl="1" eaLnBrk="1" hangingPunct="1">
              <a:spcBef>
                <a:spcPct val="0"/>
              </a:spcBef>
              <a:buFont typeface="Arial" panose="020B0604020202020204" pitchFamily="34" charset="0"/>
              <a:buNone/>
            </a:pPr>
            <a:endParaRPr lang="en-GB" altLang="en-FR" sz="1800" b="1" noProof="1">
              <a:latin typeface="Avenir Light" panose="020B0402020203020204" pitchFamily="34" charset="77"/>
            </a:endParaRPr>
          </a:p>
          <a:p>
            <a:pPr marL="0" lvl="1" eaLnBrk="1" hangingPunct="1">
              <a:spcBef>
                <a:spcPct val="0"/>
              </a:spcBef>
              <a:buFont typeface="Arial" panose="020B0604020202020204" pitchFamily="34" charset="0"/>
              <a:buNone/>
            </a:pPr>
            <a:r>
              <a:rPr lang="en-GB" altLang="en-FR" b="1" noProof="1">
                <a:latin typeface="Avenir Black" panose="02000503020000020003" pitchFamily="2" charset="0"/>
              </a:rPr>
              <a:t>Data Management</a:t>
            </a:r>
            <a:r>
              <a:rPr lang="en-GB" altLang="en-FR" noProof="1">
                <a:latin typeface="Avenir Black" panose="02000503020000020003" pitchFamily="2" charset="0"/>
              </a:rPr>
              <a:t>:</a:t>
            </a:r>
            <a:br>
              <a:rPr lang="en-GB" altLang="en-FR" noProof="1">
                <a:latin typeface="Avenir Black" panose="02000503020000020003" pitchFamily="2" charset="0"/>
              </a:rPr>
            </a:br>
            <a:endParaRPr lang="en-GB" altLang="en-FR" noProof="1">
              <a:latin typeface="Avenir Black" panose="02000503020000020003" pitchFamily="2" charset="0"/>
            </a:endParaRPr>
          </a:p>
          <a:p>
            <a:pPr marL="0" lvl="1" eaLnBrk="1" hangingPunct="1">
              <a:spcBef>
                <a:spcPct val="0"/>
              </a:spcBef>
              <a:buFont typeface="Arial" panose="020B0604020202020204" pitchFamily="34" charset="0"/>
              <a:buNone/>
            </a:pPr>
            <a:r>
              <a:rPr lang="en-GB" altLang="en-FR" sz="1800" b="1" noProof="1">
                <a:latin typeface="Avenir Light" panose="020B0402020203020204" pitchFamily="34" charset="77"/>
              </a:rPr>
              <a:t>Mohamed Adjou </a:t>
            </a:r>
            <a:r>
              <a:rPr lang="en-GB" altLang="en-FR" sz="1800" noProof="1">
                <a:latin typeface="Avenir Light" panose="020B0402020203020204" pitchFamily="34" charset="77"/>
              </a:rPr>
              <a:t>(Data Manager)</a:t>
            </a:r>
          </a:p>
          <a:p>
            <a:pPr marL="0" lvl="1" eaLnBrk="1" hangingPunct="1">
              <a:spcBef>
                <a:spcPct val="0"/>
              </a:spcBef>
              <a:buFont typeface="Arial" panose="020B0604020202020204" pitchFamily="34" charset="0"/>
              <a:buNone/>
            </a:pPr>
            <a:r>
              <a:rPr lang="en-GB" altLang="en-FR" sz="1800" b="1" noProof="1">
                <a:latin typeface="Avenir Light" panose="020B0402020203020204" pitchFamily="34" charset="77"/>
              </a:rPr>
              <a:t>GEOTRACES Data Assembly Centre </a:t>
            </a:r>
            <a:r>
              <a:rPr lang="en-GB" altLang="en-FR" sz="1800" noProof="1">
                <a:latin typeface="Avenir Light" panose="020B0402020203020204" pitchFamily="34" charset="77"/>
              </a:rPr>
              <a:t>(BODC, Liverpool)</a:t>
            </a:r>
            <a:br>
              <a:rPr lang="en-GB" altLang="en-FR" sz="1800" noProof="1">
                <a:latin typeface="Avenir Light" panose="020B0402020203020204" pitchFamily="34" charset="77"/>
              </a:rPr>
            </a:br>
            <a:r>
              <a:rPr lang="en-GB" altLang="en-FR" sz="1800" noProof="1">
                <a:solidFill>
                  <a:srgbClr val="0000FF"/>
                </a:solidFill>
                <a:latin typeface="Avenir Light" panose="020B0402020203020204" pitchFamily="34" charset="77"/>
                <a:hlinkClick r:id="rId5"/>
              </a:rPr>
              <a:t>geotraces.dac@bodc.ac.uk</a:t>
            </a:r>
            <a:endParaRPr lang="en-GB" altLang="en-FR" sz="1800" noProof="1">
              <a:solidFill>
                <a:srgbClr val="0000FF"/>
              </a:solidFill>
              <a:latin typeface="Avenir Light" panose="020B0402020203020204" pitchFamily="34" charset="77"/>
            </a:endParaRPr>
          </a:p>
        </p:txBody>
      </p:sp>
      <p:pic>
        <p:nvPicPr>
          <p:cNvPr id="29702" name="Image 7" descr="Screen Shot 2020-11-03 at 14.08.00.png">
            <a:extLst>
              <a:ext uri="{FF2B5EF4-FFF2-40B4-BE49-F238E27FC236}">
                <a16:creationId xmlns:a16="http://schemas.microsoft.com/office/drawing/2014/main" id="{4CCCE640-C335-9941-97B3-3DEA43B4BD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438" y="5597525"/>
            <a:ext cx="7127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 1" descr="Catherine_1280x720.jpg">
            <a:extLst>
              <a:ext uri="{FF2B5EF4-FFF2-40B4-BE49-F238E27FC236}">
                <a16:creationId xmlns:a16="http://schemas.microsoft.com/office/drawing/2014/main" id="{CCE45F07-2670-D54C-8BA6-0273B8CC96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94388" y="1333500"/>
            <a:ext cx="26352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 2" descr="Elena_GEOTRACES.jpg">
            <a:extLst>
              <a:ext uri="{FF2B5EF4-FFF2-40B4-BE49-F238E27FC236}">
                <a16:creationId xmlns:a16="http://schemas.microsoft.com/office/drawing/2014/main" id="{E005FECB-E43A-034B-9297-7B39345F56E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2205038"/>
            <a:ext cx="134143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7">
            <a:extLst>
              <a:ext uri="{FF2B5EF4-FFF2-40B4-BE49-F238E27FC236}">
                <a16:creationId xmlns:a16="http://schemas.microsoft.com/office/drawing/2014/main" id="{BB29E0EA-326B-D041-9615-784009CB2A30}"/>
              </a:ext>
            </a:extLst>
          </p:cNvPr>
          <p:cNvSpPr txBox="1"/>
          <p:nvPr/>
        </p:nvSpPr>
        <p:spPr>
          <a:xfrm>
            <a:off x="1235075" y="6149975"/>
            <a:ext cx="4327525" cy="338138"/>
          </a:xfrm>
          <a:prstGeom prst="rect">
            <a:avLst/>
          </a:prstGeom>
          <a:solidFill>
            <a:schemeClr val="bg1">
              <a:lumMod val="95000"/>
            </a:schemeClr>
          </a:solidFill>
          <a:ln w="38100" cmpd="sng">
            <a:solidFill>
              <a:srgbClr val="31F8FF"/>
            </a:solidFill>
          </a:ln>
        </p:spPr>
        <p:txBody>
          <a:bodyPr>
            <a:spAutoFit/>
          </a:bodyPr>
          <a:lstStyle/>
          <a:p>
            <a:pPr>
              <a:defRPr/>
            </a:pPr>
            <a:r>
              <a:rPr lang="fr-FR" sz="1600" noProof="1">
                <a:latin typeface="Avenir Light"/>
                <a:ea typeface="ＭＳ Ｐゴシック" charset="0"/>
                <a:cs typeface="Avenir Light"/>
              </a:rPr>
              <a:t>Subscribe to our eNewsletter and mailing list!</a:t>
            </a:r>
            <a:endParaRPr lang="fr-FR" sz="1600" noProof="1">
              <a:solidFill>
                <a:srgbClr val="51A6C2"/>
              </a:solidFill>
              <a:latin typeface="Avenir Light"/>
              <a:ea typeface="ＭＳ Ｐゴシック" charset="0"/>
              <a:cs typeface="Aveni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a:extLst>
              <a:ext uri="{FF2B5EF4-FFF2-40B4-BE49-F238E27FC236}">
                <a16:creationId xmlns:a16="http://schemas.microsoft.com/office/drawing/2014/main" id="{3995AF43-1DD8-CF4E-879F-ABB208F751C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GEOTRACES mission</a:t>
            </a:r>
          </a:p>
        </p:txBody>
      </p:sp>
      <p:sp>
        <p:nvSpPr>
          <p:cNvPr id="17410" name="Espace réservé du contenu 2">
            <a:extLst>
              <a:ext uri="{FF2B5EF4-FFF2-40B4-BE49-F238E27FC236}">
                <a16:creationId xmlns:a16="http://schemas.microsoft.com/office/drawing/2014/main" id="{48E72FC4-5159-F54F-ACB6-1067D1824E4A}"/>
              </a:ext>
            </a:extLst>
          </p:cNvPr>
          <p:cNvSpPr>
            <a:spLocks noGrp="1"/>
          </p:cNvSpPr>
          <p:nvPr>
            <p:ph idx="1"/>
          </p:nvPr>
        </p:nvSpPr>
        <p:spPr>
          <a:xfrm>
            <a:off x="457200" y="996950"/>
            <a:ext cx="8229600" cy="4525963"/>
          </a:xfrm>
        </p:spPr>
        <p:txBody>
          <a:bodyPr/>
          <a:lstStyle/>
          <a:p>
            <a:r>
              <a:rPr lang="en-GB" altLang="en-FR" sz="1600" b="1">
                <a:latin typeface="Avenir Black" panose="02000503020000020003" pitchFamily="2" charset="0"/>
                <a:ea typeface="ＭＳ Ｐゴシック" panose="020B0600070205080204" pitchFamily="34" charset="-128"/>
              </a:rPr>
              <a:t>GEOTRACES</a:t>
            </a:r>
            <a:r>
              <a:rPr lang="en-GB" altLang="en-FR" sz="1600">
                <a:latin typeface="Avenir Light" panose="020B0402020203020204" pitchFamily="34" charset="77"/>
                <a:ea typeface="ＭＳ Ｐゴシック" panose="020B0600070205080204" pitchFamily="34" charset="-128"/>
              </a:rPr>
              <a:t> mission is to </a:t>
            </a:r>
            <a:r>
              <a:rPr lang="en-US" altLang="en-FR" sz="1600">
                <a:latin typeface="Avenir Light" panose="020B0402020203020204" pitchFamily="34" charset="77"/>
                <a:ea typeface="ＭＳ Ｐゴシック" panose="020B0600070205080204" pitchFamily="34" charset="-128"/>
              </a:rPr>
              <a:t>identify processes and quantify fluxes that control the distributions of</a:t>
            </a:r>
            <a:r>
              <a:rPr lang="en-US" altLang="en-FR" sz="1600">
                <a:solidFill>
                  <a:srgbClr val="0D0D0D"/>
                </a:solidFill>
                <a:latin typeface="Avenir Light" panose="020B0402020203020204" pitchFamily="34" charset="77"/>
                <a:ea typeface="ＭＳ Ｐゴシック" panose="020B0600070205080204" pitchFamily="34" charset="-128"/>
              </a:rPr>
              <a:t> key trace elements a</a:t>
            </a:r>
            <a:r>
              <a:rPr lang="en-US" altLang="en-FR" sz="1600">
                <a:latin typeface="Avenir Light" panose="020B0402020203020204" pitchFamily="34" charset="77"/>
                <a:ea typeface="ＭＳ Ｐゴシック" panose="020B0600070205080204" pitchFamily="34" charset="-128"/>
              </a:rPr>
              <a:t>nd isotopes (TEIs) in the ocean, and to establish the sensitivity of these distributions to changing environmental conditions</a:t>
            </a:r>
          </a:p>
          <a:p>
            <a:r>
              <a:rPr lang="en-GB" altLang="en-FR" sz="1600" b="1">
                <a:latin typeface="Avenir Light" panose="020B0402020203020204" pitchFamily="34" charset="77"/>
                <a:ea typeface="ＭＳ Ｐゴシック" panose="020B0600070205080204" pitchFamily="34" charset="-128"/>
              </a:rPr>
              <a:t>Scientists</a:t>
            </a:r>
            <a:r>
              <a:rPr lang="en-GB" altLang="en-FR" sz="1600">
                <a:latin typeface="Avenir Light" panose="020B0402020203020204" pitchFamily="34" charset="77"/>
                <a:ea typeface="ＭＳ Ｐゴシック" panose="020B0600070205080204" pitchFamily="34" charset="-128"/>
              </a:rPr>
              <a:t> from more than </a:t>
            </a:r>
            <a:r>
              <a:rPr lang="en-GB" altLang="en-FR" sz="1600" b="1">
                <a:latin typeface="Avenir Black" panose="02000503020000020003" pitchFamily="2" charset="0"/>
                <a:ea typeface="ＭＳ Ｐゴシック" panose="020B0600070205080204" pitchFamily="34" charset="-128"/>
              </a:rPr>
              <a:t>35 nations </a:t>
            </a:r>
            <a:r>
              <a:rPr lang="en-GB" altLang="en-FR" sz="1600">
                <a:latin typeface="Avenir Light" panose="020B0402020203020204" pitchFamily="34" charset="77"/>
                <a:ea typeface="ＭＳ Ｐゴシック" panose="020B0600070205080204" pitchFamily="34" charset="-128"/>
              </a:rPr>
              <a:t>have been involved in the programme, which is designed to </a:t>
            </a:r>
            <a:r>
              <a:rPr lang="en-GB" altLang="en-FR" sz="1600" b="1">
                <a:latin typeface="Avenir Light" panose="020B0402020203020204" pitchFamily="34" charset="77"/>
                <a:ea typeface="ＭＳ Ｐゴシック" panose="020B0600070205080204" pitchFamily="34" charset="-128"/>
              </a:rPr>
              <a:t>study all major ocean basins</a:t>
            </a:r>
          </a:p>
          <a:p>
            <a:r>
              <a:rPr lang="en-GB" altLang="en-FR" sz="1600">
                <a:latin typeface="Avenir Light" panose="020B0402020203020204" pitchFamily="34" charset="77"/>
                <a:ea typeface="ＭＳ Ｐゴシック" panose="020B0600070205080204" pitchFamily="34" charset="-128"/>
              </a:rPr>
              <a:t>Co-chairs: </a:t>
            </a:r>
            <a:r>
              <a:rPr lang="en-GB" altLang="en-FR" sz="1600" b="1">
                <a:latin typeface="Avenir Light" panose="020B0402020203020204" pitchFamily="34" charset="77"/>
                <a:ea typeface="ＭＳ Ｐゴシック" panose="020B0600070205080204" pitchFamily="34" charset="-128"/>
              </a:rPr>
              <a:t>Karen Casciotti </a:t>
            </a:r>
            <a:r>
              <a:rPr lang="en-GB" altLang="en-FR" sz="1600">
                <a:latin typeface="Avenir Light" panose="020B0402020203020204" pitchFamily="34" charset="77"/>
                <a:ea typeface="ＭＳ Ｐゴシック" panose="020B0600070205080204" pitchFamily="34" charset="-128"/>
              </a:rPr>
              <a:t>(University of Stanford, USA)</a:t>
            </a:r>
            <a:br>
              <a:rPr lang="en-GB" altLang="en-FR" sz="1600">
                <a:latin typeface="Avenir Light" panose="020B0402020203020204" pitchFamily="34" charset="77"/>
                <a:ea typeface="ＭＳ Ｐゴシック" panose="020B0600070205080204" pitchFamily="34" charset="-128"/>
              </a:rPr>
            </a:br>
            <a:r>
              <a:rPr lang="en-GB" altLang="en-FR" sz="1600">
                <a:latin typeface="Avenir Light" panose="020B0402020203020204" pitchFamily="34" charset="77"/>
                <a:ea typeface="ＭＳ Ｐゴシック" panose="020B0600070205080204" pitchFamily="34" charset="-128"/>
              </a:rPr>
              <a:t>		       </a:t>
            </a:r>
            <a:r>
              <a:rPr lang="en-GB" altLang="en-FR" sz="1600" b="1">
                <a:latin typeface="Avenir Light" panose="020B0402020203020204" pitchFamily="34" charset="77"/>
                <a:ea typeface="ＭＳ Ｐゴシック" panose="020B0600070205080204" pitchFamily="34" charset="-128"/>
              </a:rPr>
              <a:t>Maeve Lohan </a:t>
            </a:r>
            <a:r>
              <a:rPr lang="en-GB" altLang="en-FR" sz="1600">
                <a:latin typeface="Avenir Light" panose="020B0402020203020204" pitchFamily="34" charset="77"/>
                <a:ea typeface="ＭＳ Ｐゴシック" panose="020B0600070205080204" pitchFamily="34" charset="-128"/>
              </a:rPr>
              <a:t>(University of Southampton, UK)</a:t>
            </a:r>
          </a:p>
          <a:p>
            <a:endParaRPr lang="en-GB" altLang="en-FR" sz="1600">
              <a:latin typeface="Avenir Light" panose="020B0402020203020204" pitchFamily="34" charset="77"/>
              <a:ea typeface="ＭＳ Ｐゴシック" panose="020B0600070205080204" pitchFamily="34" charset="-128"/>
            </a:endParaRPr>
          </a:p>
          <a:p>
            <a:endParaRPr lang="fr-FR" altLang="en-FR" sz="1600">
              <a:latin typeface="Avenir Light" panose="020B0402020203020204" pitchFamily="34" charset="77"/>
              <a:ea typeface="ＭＳ Ｐゴシック" panose="020B0600070205080204" pitchFamily="34" charset="-128"/>
            </a:endParaRPr>
          </a:p>
        </p:txBody>
      </p:sp>
      <p:sp>
        <p:nvSpPr>
          <p:cNvPr id="17411" name="Espace réservé du numéro de diapositive 3">
            <a:extLst>
              <a:ext uri="{FF2B5EF4-FFF2-40B4-BE49-F238E27FC236}">
                <a16:creationId xmlns:a16="http://schemas.microsoft.com/office/drawing/2014/main" id="{5FE3A0A1-5FBB-C944-BB6F-2D36F9C620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79D7F3E3-0C14-C34D-868F-15843991E9D5}" type="slidenum">
              <a:rPr lang="fr-FR" altLang="en-FR" sz="1200" smtClean="0">
                <a:solidFill>
                  <a:srgbClr val="898989"/>
                </a:solidFill>
                <a:latin typeface="Calibri" panose="020F0502020204030204" pitchFamily="34" charset="0"/>
              </a:rPr>
              <a:pPr>
                <a:spcBef>
                  <a:spcPct val="0"/>
                </a:spcBef>
                <a:buFontTx/>
                <a:buNone/>
              </a:pPr>
              <a:t>2</a:t>
            </a:fld>
            <a:endParaRPr lang="fr-FR" altLang="en-FR" sz="1200">
              <a:solidFill>
                <a:srgbClr val="898989"/>
              </a:solidFill>
              <a:latin typeface="Calibri" panose="020F0502020204030204" pitchFamily="34" charset="0"/>
            </a:endParaRPr>
          </a:p>
        </p:txBody>
      </p:sp>
      <p:pic>
        <p:nvPicPr>
          <p:cNvPr id="17412" name="Image 2" descr="Screen Shot 2020-11-03 at 10.37.52.png">
            <a:extLst>
              <a:ext uri="{FF2B5EF4-FFF2-40B4-BE49-F238E27FC236}">
                <a16:creationId xmlns:a16="http://schemas.microsoft.com/office/drawing/2014/main" id="{7459C6A8-DD7E-ED49-9774-631F537B1A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1638" y="3017838"/>
            <a:ext cx="5922962"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numéro de diapositive 3">
            <a:extLst>
              <a:ext uri="{FF2B5EF4-FFF2-40B4-BE49-F238E27FC236}">
                <a16:creationId xmlns:a16="http://schemas.microsoft.com/office/drawing/2014/main" id="{B5D60CDB-EE8C-CD4C-8801-98D091A652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235BA39F-A96D-5B4C-B584-EC31837668C9}" type="slidenum">
              <a:rPr lang="fr-FR" altLang="en-FR" sz="1200" smtClean="0">
                <a:solidFill>
                  <a:srgbClr val="898989"/>
                </a:solidFill>
                <a:latin typeface="Calibri" panose="020F0502020204030204" pitchFamily="34" charset="0"/>
              </a:rPr>
              <a:pPr>
                <a:spcBef>
                  <a:spcPct val="0"/>
                </a:spcBef>
                <a:buFontTx/>
                <a:buNone/>
              </a:pPr>
              <a:t>3</a:t>
            </a:fld>
            <a:endParaRPr lang="fr-FR" altLang="en-FR" sz="1200">
              <a:solidFill>
                <a:srgbClr val="898989"/>
              </a:solidFill>
              <a:latin typeface="Calibri" panose="020F0502020204030204" pitchFamily="34" charset="0"/>
            </a:endParaRPr>
          </a:p>
        </p:txBody>
      </p:sp>
      <p:sp>
        <p:nvSpPr>
          <p:cNvPr id="18435" name="ZoneTexte 5">
            <a:extLst>
              <a:ext uri="{FF2B5EF4-FFF2-40B4-BE49-F238E27FC236}">
                <a16:creationId xmlns:a16="http://schemas.microsoft.com/office/drawing/2014/main" id="{7C1F54B1-22C5-7447-943D-D5CC7A2F9C6B}"/>
              </a:ext>
            </a:extLst>
          </p:cNvPr>
          <p:cNvSpPr txBox="1">
            <a:spLocks noChangeArrowheads="1"/>
          </p:cNvSpPr>
          <p:nvPr/>
        </p:nvSpPr>
        <p:spPr bwMode="auto">
          <a:xfrm>
            <a:off x="5300663" y="1109663"/>
            <a:ext cx="3705225" cy="374015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AU" altLang="en-FR" sz="1800" b="1" dirty="0">
                <a:latin typeface="Avenir Black" panose="02000503020000020003" pitchFamily="2" charset="0"/>
              </a:rPr>
              <a:t>To date:</a:t>
            </a:r>
          </a:p>
          <a:p>
            <a:pPr>
              <a:defRPr/>
            </a:pPr>
            <a:endParaRPr lang="en-AU" altLang="en-FR" sz="1800" dirty="0">
              <a:latin typeface="Avenir Light" panose="020B0402020203020204" pitchFamily="34" charset="77"/>
            </a:endParaRPr>
          </a:p>
          <a:p>
            <a:pPr>
              <a:spcAft>
                <a:spcPts val="600"/>
              </a:spcAft>
              <a:defRPr/>
            </a:pPr>
            <a:r>
              <a:rPr lang="en-AU" altLang="en-FR" sz="1800" b="1" dirty="0">
                <a:latin typeface="Avenir Black" panose="02000503020000020003" pitchFamily="2" charset="0"/>
              </a:rPr>
              <a:t>35 </a:t>
            </a:r>
            <a:r>
              <a:rPr lang="en-AU" altLang="en-FR" sz="1800" dirty="0">
                <a:latin typeface="Avenir Light" panose="020B0402020203020204" pitchFamily="34" charset="77"/>
              </a:rPr>
              <a:t>nations</a:t>
            </a:r>
          </a:p>
          <a:p>
            <a:pPr>
              <a:spcAft>
                <a:spcPts val="600"/>
              </a:spcAft>
              <a:defRPr/>
            </a:pPr>
            <a:r>
              <a:rPr lang="en-AU" altLang="en-FR" sz="1800" b="1" dirty="0">
                <a:latin typeface="Avenir Black" panose="02000503020000020003" pitchFamily="2" charset="0"/>
              </a:rPr>
              <a:t>130</a:t>
            </a:r>
            <a:r>
              <a:rPr lang="en-AU" altLang="en-FR" sz="1800" dirty="0">
                <a:latin typeface="Avenir Light" panose="020B0402020203020204" pitchFamily="34" charset="77"/>
              </a:rPr>
              <a:t> cruises completed </a:t>
            </a:r>
            <a:br>
              <a:rPr lang="en-AU" altLang="en-FR" sz="1800" dirty="0">
                <a:latin typeface="Avenir Light" panose="020B0402020203020204" pitchFamily="34" charset="77"/>
              </a:rPr>
            </a:br>
            <a:r>
              <a:rPr lang="en-AU" altLang="en-FR" sz="1200" dirty="0">
                <a:solidFill>
                  <a:schemeClr val="accent5">
                    <a:lumMod val="75000"/>
                  </a:schemeClr>
                </a:solidFill>
                <a:latin typeface="Avenir Light" panose="020B0402020203020204" pitchFamily="34" charset="77"/>
              </a:rPr>
              <a:t>(+10 completed during the reporting period)</a:t>
            </a:r>
          </a:p>
          <a:p>
            <a:pPr>
              <a:spcAft>
                <a:spcPts val="600"/>
              </a:spcAft>
              <a:defRPr/>
            </a:pPr>
            <a:r>
              <a:rPr lang="en-AU" altLang="en-FR" sz="1800" b="1" dirty="0">
                <a:latin typeface="Avenir Black" panose="02000503020000020003" pitchFamily="2" charset="0"/>
              </a:rPr>
              <a:t> 43</a:t>
            </a:r>
            <a:r>
              <a:rPr lang="en-AU" altLang="en-FR" sz="1800" dirty="0">
                <a:latin typeface="Avenir Light" panose="020B0402020203020204" pitchFamily="34" charset="77"/>
              </a:rPr>
              <a:t> sections completed </a:t>
            </a:r>
            <a:br>
              <a:rPr lang="en-AU" altLang="en-FR" sz="1800" dirty="0">
                <a:latin typeface="Avenir Light" panose="020B0402020203020204" pitchFamily="34" charset="77"/>
              </a:rPr>
            </a:br>
            <a:r>
              <a:rPr lang="en-AU" altLang="en-FR" sz="1200" dirty="0">
                <a:solidFill>
                  <a:schemeClr val="accent5">
                    <a:lumMod val="75000"/>
                  </a:schemeClr>
                </a:solidFill>
                <a:latin typeface="Avenir Light" panose="020B0402020203020204" pitchFamily="34" charset="77"/>
              </a:rPr>
              <a:t>(+1 completed during the reporting period, in orange)</a:t>
            </a:r>
            <a:br>
              <a:rPr lang="en-AU" altLang="en-FR" sz="1800" dirty="0">
                <a:solidFill>
                  <a:schemeClr val="accent5">
                    <a:lumMod val="75000"/>
                  </a:schemeClr>
                </a:solidFill>
                <a:latin typeface="Avenir Light" panose="020B0402020203020204" pitchFamily="34" charset="77"/>
              </a:rPr>
            </a:br>
            <a:br>
              <a:rPr lang="en-AU" altLang="en-FR" sz="1800" dirty="0">
                <a:latin typeface="Avenir Light" panose="020B0402020203020204" pitchFamily="34" charset="77"/>
              </a:rPr>
            </a:br>
            <a:r>
              <a:rPr lang="en-AU" altLang="en-FR" sz="1800" b="1" dirty="0">
                <a:latin typeface="Avenir Black" panose="02000503020000020003" pitchFamily="2" charset="0"/>
              </a:rPr>
              <a:t>1,688</a:t>
            </a:r>
            <a:r>
              <a:rPr lang="en-AU" altLang="en-FR" sz="1800" dirty="0">
                <a:latin typeface="Avenir Light" panose="020B0402020203020204" pitchFamily="34" charset="77"/>
              </a:rPr>
              <a:t> publications</a:t>
            </a:r>
            <a:endParaRPr lang="en-AU" altLang="en-FR" sz="1800" b="1" dirty="0">
              <a:latin typeface="Avenir Black" panose="02000503020000020003" pitchFamily="2" charset="0"/>
            </a:endParaRPr>
          </a:p>
          <a:p>
            <a:pPr>
              <a:spcAft>
                <a:spcPts val="600"/>
              </a:spcAft>
              <a:defRPr/>
            </a:pPr>
            <a:r>
              <a:rPr lang="en-AU" altLang="en-FR" sz="1800" b="1" dirty="0">
                <a:latin typeface="Avenir Black" panose="02000503020000020003" pitchFamily="2" charset="0"/>
              </a:rPr>
              <a:t>Data Products </a:t>
            </a:r>
            <a:r>
              <a:rPr lang="en-AU" altLang="en-FR" sz="1800" dirty="0">
                <a:latin typeface="Avenir Light" panose="020B0402020203020204" pitchFamily="34" charset="77"/>
              </a:rPr>
              <a:t>in 2014 and 2017</a:t>
            </a:r>
            <a:endParaRPr lang="en-AU" altLang="en-FR" sz="1400" dirty="0">
              <a:latin typeface="Avenir Light" panose="020B0402020203020204" pitchFamily="34" charset="77"/>
            </a:endParaRPr>
          </a:p>
          <a:p>
            <a:pPr>
              <a:spcAft>
                <a:spcPts val="600"/>
              </a:spcAft>
              <a:defRPr/>
            </a:pPr>
            <a:r>
              <a:rPr lang="en-AU" altLang="en-FR" sz="1400" i="1" dirty="0">
                <a:solidFill>
                  <a:srgbClr val="FF0000"/>
                </a:solidFill>
                <a:latin typeface="Avenir Black" panose="02000503020000020003" pitchFamily="2" charset="0"/>
              </a:rPr>
              <a:t>New data product forthcoming in Nov21</a:t>
            </a:r>
          </a:p>
          <a:p>
            <a:pPr>
              <a:defRPr/>
            </a:pPr>
            <a:endParaRPr lang="en-AU" altLang="en-FR" sz="1800" dirty="0">
              <a:latin typeface="Avenir Light" panose="020B0402020203020204" pitchFamily="34" charset="77"/>
            </a:endParaRPr>
          </a:p>
        </p:txBody>
      </p:sp>
      <p:sp>
        <p:nvSpPr>
          <p:cNvPr id="2" name="ZoneTexte 6">
            <a:extLst>
              <a:ext uri="{FF2B5EF4-FFF2-40B4-BE49-F238E27FC236}">
                <a16:creationId xmlns:a16="http://schemas.microsoft.com/office/drawing/2014/main" id="{EE32F3F8-D89F-9546-92F5-179E0BD72178}"/>
              </a:ext>
            </a:extLst>
          </p:cNvPr>
          <p:cNvSpPr txBox="1">
            <a:spLocks noChangeArrowheads="1"/>
          </p:cNvSpPr>
          <p:nvPr/>
        </p:nvSpPr>
        <p:spPr bwMode="auto">
          <a:xfrm>
            <a:off x="271463" y="5027613"/>
            <a:ext cx="8677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fr-FR" altLang="en-FR" sz="1600">
                <a:latin typeface="Avenir Black" panose="02000503020000020003" pitchFamily="2" charset="0"/>
              </a:rPr>
              <a:t>Map legend: </a:t>
            </a:r>
            <a:r>
              <a:rPr lang="fr-FR" altLang="en-FR" sz="1600">
                <a:latin typeface="Avenir Light" panose="020B0402020203020204" pitchFamily="34" charset="77"/>
              </a:rPr>
              <a:t>Map of GEOTRACES sections. In red: Planned Sections. In yellow: Completed Sections. In orange: Section completed during the reporting period. In black: Sections completed as GEOTRACES contribution to the IPY. </a:t>
            </a:r>
          </a:p>
        </p:txBody>
      </p:sp>
      <p:sp>
        <p:nvSpPr>
          <p:cNvPr id="8" name="Rectangle 7">
            <a:extLst>
              <a:ext uri="{FF2B5EF4-FFF2-40B4-BE49-F238E27FC236}">
                <a16:creationId xmlns:a16="http://schemas.microsoft.com/office/drawing/2014/main" id="{32C2EFFC-0F58-9642-BCE2-D1D0F45325B8}"/>
              </a:ext>
            </a:extLst>
          </p:cNvPr>
          <p:cNvSpPr/>
          <p:nvPr/>
        </p:nvSpPr>
        <p:spPr>
          <a:xfrm>
            <a:off x="271463" y="1027113"/>
            <a:ext cx="8607425" cy="372427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8437" name="Titre 1">
            <a:extLst>
              <a:ext uri="{FF2B5EF4-FFF2-40B4-BE49-F238E27FC236}">
                <a16:creationId xmlns:a16="http://schemas.microsoft.com/office/drawing/2014/main" id="{9494E252-0779-9F4C-8356-929EB0D94AA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altLang="en-FR">
                <a:latin typeface="Avenir Black" panose="02000503020000020003" pitchFamily="2" charset="0"/>
                <a:ea typeface="ＭＳ Ｐゴシック" panose="020B0600070205080204" pitchFamily="34" charset="-128"/>
              </a:rPr>
              <a:t>GEOTRACES presentation card</a:t>
            </a:r>
          </a:p>
        </p:txBody>
      </p:sp>
      <p:pic>
        <p:nvPicPr>
          <p:cNvPr id="18438" name="Picture 8">
            <a:extLst>
              <a:ext uri="{FF2B5EF4-FFF2-40B4-BE49-F238E27FC236}">
                <a16:creationId xmlns:a16="http://schemas.microsoft.com/office/drawing/2014/main" id="{60320856-DE7C-7E43-9E15-182E0C52B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179513"/>
            <a:ext cx="502126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2D5B77-AD2B-374B-9514-44B8389CC987}"/>
              </a:ext>
            </a:extLst>
          </p:cNvPr>
          <p:cNvSpPr/>
          <p:nvPr/>
        </p:nvSpPr>
        <p:spPr>
          <a:xfrm>
            <a:off x="552450" y="950913"/>
            <a:ext cx="8191500" cy="80486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FR"/>
          </a:p>
        </p:txBody>
      </p:sp>
      <p:sp>
        <p:nvSpPr>
          <p:cNvPr id="19458" name="Titre 1">
            <a:extLst>
              <a:ext uri="{FF2B5EF4-FFF2-40B4-BE49-F238E27FC236}">
                <a16:creationId xmlns:a16="http://schemas.microsoft.com/office/drawing/2014/main" id="{FCC9455C-DDB6-6C4E-9DA0-269DD521847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GEOTRACES Intermediate Data Product</a:t>
            </a:r>
          </a:p>
        </p:txBody>
      </p:sp>
      <p:sp>
        <p:nvSpPr>
          <p:cNvPr id="19459" name="Espace réservé du numéro de diapositive 3">
            <a:extLst>
              <a:ext uri="{FF2B5EF4-FFF2-40B4-BE49-F238E27FC236}">
                <a16:creationId xmlns:a16="http://schemas.microsoft.com/office/drawing/2014/main" id="{2CC695AE-A445-D646-AC9E-C83F520AE4CC}"/>
              </a:ext>
            </a:extLst>
          </p:cNvPr>
          <p:cNvSpPr>
            <a:spLocks noGrp="1"/>
          </p:cNvSpPr>
          <p:nvPr>
            <p:ph type="sldNum" sz="quarter" idx="12"/>
          </p:nvPr>
        </p:nvSpPr>
        <p:spPr bwMode="auto">
          <a:xfrm>
            <a:off x="441325" y="64373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8677CF6C-C143-CF4A-9EFD-6F0537B2C70B}" type="slidenum">
              <a:rPr lang="fr-FR" altLang="en-FR" sz="1200" smtClean="0">
                <a:solidFill>
                  <a:srgbClr val="898989"/>
                </a:solidFill>
                <a:latin typeface="Calibri" panose="020F0502020204030204" pitchFamily="34" charset="0"/>
              </a:rPr>
              <a:pPr>
                <a:spcBef>
                  <a:spcPct val="0"/>
                </a:spcBef>
                <a:buFontTx/>
                <a:buNone/>
              </a:pPr>
              <a:t>4</a:t>
            </a:fld>
            <a:endParaRPr lang="fr-FR" altLang="en-FR" sz="1200">
              <a:solidFill>
                <a:srgbClr val="898989"/>
              </a:solidFill>
              <a:latin typeface="Calibri" panose="020F0502020204030204" pitchFamily="34" charset="0"/>
            </a:endParaRPr>
          </a:p>
        </p:txBody>
      </p:sp>
      <p:sp>
        <p:nvSpPr>
          <p:cNvPr id="19460" name="ZoneTexte 10">
            <a:extLst>
              <a:ext uri="{FF2B5EF4-FFF2-40B4-BE49-F238E27FC236}">
                <a16:creationId xmlns:a16="http://schemas.microsoft.com/office/drawing/2014/main" id="{8DB6E077-E007-C448-8F28-ABB68B143BF7}"/>
              </a:ext>
            </a:extLst>
          </p:cNvPr>
          <p:cNvSpPr txBox="1">
            <a:spLocks noChangeArrowheads="1"/>
          </p:cNvSpPr>
          <p:nvPr/>
        </p:nvSpPr>
        <p:spPr bwMode="auto">
          <a:xfrm>
            <a:off x="5753100" y="1760538"/>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fr-FR" altLang="en-FR" sz="1400" b="1">
                <a:solidFill>
                  <a:srgbClr val="FF0000"/>
                </a:solidFill>
                <a:latin typeface="Avenir Light" panose="020B0402020203020204" pitchFamily="34" charset="77"/>
              </a:rPr>
              <a:t>Freely available on-line!</a:t>
            </a:r>
          </a:p>
          <a:p>
            <a:pPr>
              <a:spcBef>
                <a:spcPct val="0"/>
              </a:spcBef>
              <a:buFontTx/>
              <a:buNone/>
            </a:pPr>
            <a:r>
              <a:rPr lang="fr-FR" altLang="en-FR" sz="1400" b="1">
                <a:solidFill>
                  <a:srgbClr val="FF0000"/>
                </a:solidFill>
                <a:latin typeface="Avenir Light" panose="020B0402020203020204" pitchFamily="34" charset="77"/>
              </a:rPr>
              <a:t>Thanks to 350 data contributors!</a:t>
            </a:r>
          </a:p>
        </p:txBody>
      </p:sp>
      <p:sp>
        <p:nvSpPr>
          <p:cNvPr id="19461" name="ZoneTexte 2">
            <a:extLst>
              <a:ext uri="{FF2B5EF4-FFF2-40B4-BE49-F238E27FC236}">
                <a16:creationId xmlns:a16="http://schemas.microsoft.com/office/drawing/2014/main" id="{9DC66BF6-F0C2-FD42-AE8E-BB496E31FA7B}"/>
              </a:ext>
            </a:extLst>
          </p:cNvPr>
          <p:cNvSpPr txBox="1">
            <a:spLocks noChangeArrowheads="1"/>
          </p:cNvSpPr>
          <p:nvPr/>
        </p:nvSpPr>
        <p:spPr bwMode="auto">
          <a:xfrm>
            <a:off x="533400" y="1670050"/>
            <a:ext cx="71802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br>
              <a:rPr lang="en-FR" altLang="en-FR" sz="1600" b="1">
                <a:latin typeface="Avenir Black" panose="02000503020000020003" pitchFamily="2" charset="0"/>
              </a:rPr>
            </a:br>
            <a:r>
              <a:rPr lang="en-FR" altLang="en-FR" sz="1600" b="1">
                <a:latin typeface="Avenir Black" panose="02000503020000020003" pitchFamily="2" charset="0"/>
              </a:rPr>
              <a:t>IDP2021 consists on:</a:t>
            </a:r>
            <a:endParaRPr lang="en-GB" altLang="en-FR" sz="1600" b="1">
              <a:latin typeface="Avenir Black" panose="02000503020000020003" pitchFamily="2" charset="0"/>
            </a:endParaRPr>
          </a:p>
        </p:txBody>
      </p:sp>
      <p:pic>
        <p:nvPicPr>
          <p:cNvPr id="19462" name="Image 5">
            <a:extLst>
              <a:ext uri="{FF2B5EF4-FFF2-40B4-BE49-F238E27FC236}">
                <a16:creationId xmlns:a16="http://schemas.microsoft.com/office/drawing/2014/main" id="{6764A524-7958-424B-AC1C-0E1CF5278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5913" y="60325"/>
            <a:ext cx="2097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26FC33A4-9373-FE44-99A0-F9E5CA9603B2}"/>
              </a:ext>
            </a:extLst>
          </p:cNvPr>
          <p:cNvGraphicFramePr>
            <a:graphicFrameLocks noGrp="1"/>
          </p:cNvGraphicFramePr>
          <p:nvPr/>
        </p:nvGraphicFramePr>
        <p:xfrm>
          <a:off x="552450" y="2457450"/>
          <a:ext cx="8191500" cy="2560638"/>
        </p:xfrm>
        <a:graphic>
          <a:graphicData uri="http://schemas.openxmlformats.org/drawingml/2006/table">
            <a:tbl>
              <a:tblPr firstRow="1" bandRow="1">
                <a:tableStyleId>{2D5ABB26-0587-4C30-8999-92F81FD0307C}</a:tableStyleId>
              </a:tblPr>
              <a:tblGrid>
                <a:gridCol w="4095750">
                  <a:extLst>
                    <a:ext uri="{9D8B030D-6E8A-4147-A177-3AD203B41FA5}">
                      <a16:colId xmlns:a16="http://schemas.microsoft.com/office/drawing/2014/main" val="20000"/>
                    </a:ext>
                  </a:extLst>
                </a:gridCol>
                <a:gridCol w="4095750">
                  <a:extLst>
                    <a:ext uri="{9D8B030D-6E8A-4147-A177-3AD203B41FA5}">
                      <a16:colId xmlns:a16="http://schemas.microsoft.com/office/drawing/2014/main" val="20001"/>
                    </a:ext>
                  </a:extLst>
                </a:gridCol>
              </a:tblGrid>
              <a:tr h="8230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ltLang="en-FR" sz="1600" dirty="0">
                          <a:latin typeface="Avenir Book" panose="02000503020000020003" pitchFamily="2" charset="0"/>
                        </a:rPr>
                        <a:t>(1) a </a:t>
                      </a:r>
                      <a:r>
                        <a:rPr lang="fr-FR" altLang="en-FR" sz="1600" b="1" i="0" dirty="0">
                          <a:latin typeface="Avenir Black" panose="02000503020000020003" pitchFamily="2" charset="0"/>
                        </a:rPr>
                        <a:t>compilation of digital trace </a:t>
                      </a:r>
                      <a:r>
                        <a:rPr lang="fr-FR" altLang="en-FR" sz="1600" b="1" i="0" dirty="0" err="1">
                          <a:latin typeface="Avenir Black" panose="02000503020000020003" pitchFamily="2" charset="0"/>
                        </a:rPr>
                        <a:t>metal</a:t>
                      </a:r>
                      <a:r>
                        <a:rPr lang="fr-FR" altLang="en-FR" sz="1600" b="1" i="0" dirty="0">
                          <a:latin typeface="Avenir Black" panose="02000503020000020003" pitchFamily="2" charset="0"/>
                        </a:rPr>
                        <a:t> data </a:t>
                      </a:r>
                      <a:r>
                        <a:rPr lang="fr-FR" altLang="en-FR" sz="1600" dirty="0">
                          <a:latin typeface="Avenir Book" panose="02000503020000020003" pitchFamily="2" charset="0"/>
                        </a:rPr>
                        <a:t>100,000 </a:t>
                      </a:r>
                      <a:r>
                        <a:rPr lang="fr-FR" altLang="en-FR" sz="1600" dirty="0" err="1">
                          <a:latin typeface="Avenir Book" panose="02000503020000020003" pitchFamily="2" charset="0"/>
                        </a:rPr>
                        <a:t>samples</a:t>
                      </a:r>
                      <a:r>
                        <a:rPr lang="fr-FR" altLang="en-FR" sz="1600" dirty="0">
                          <a:latin typeface="Avenir Book" panose="02000503020000020003" pitchFamily="2" charset="0"/>
                        </a:rPr>
                        <a:t> </a:t>
                      </a:r>
                      <a:r>
                        <a:rPr lang="fr-FR" altLang="en-FR" sz="1600" dirty="0" err="1">
                          <a:latin typeface="Avenir Book" panose="02000503020000020003" pitchFamily="2" charset="0"/>
                        </a:rPr>
                        <a:t>from</a:t>
                      </a:r>
                      <a:r>
                        <a:rPr lang="fr-FR" altLang="en-FR" sz="1600" dirty="0">
                          <a:latin typeface="Avenir Book" panose="02000503020000020003" pitchFamily="2" charset="0"/>
                        </a:rPr>
                        <a:t> 77 </a:t>
                      </a:r>
                      <a:r>
                        <a:rPr lang="fr-FR" altLang="en-FR" sz="1600" dirty="0" err="1">
                          <a:latin typeface="Avenir Book" panose="02000503020000020003" pitchFamily="2" charset="0"/>
                        </a:rPr>
                        <a:t>cruises</a:t>
                      </a:r>
                      <a:r>
                        <a:rPr lang="fr-FR" altLang="en-FR" sz="1600" dirty="0">
                          <a:latin typeface="Avenir Book" panose="02000503020000020003" pitchFamily="2" charset="0"/>
                        </a:rPr>
                        <a:t> (</a:t>
                      </a:r>
                      <a:r>
                        <a:rPr lang="fr-FR" altLang="en-FR" sz="1600" dirty="0" err="1">
                          <a:solidFill>
                            <a:srgbClr val="0000FF"/>
                          </a:solidFill>
                          <a:latin typeface="Avenir Book" panose="02000503020000020003" pitchFamily="2" charset="0"/>
                        </a:rPr>
                        <a:t>geotraces.org</a:t>
                      </a:r>
                      <a:r>
                        <a:rPr lang="fr-FR" altLang="en-FR" sz="1600" dirty="0">
                          <a:solidFill>
                            <a:srgbClr val="0000FF"/>
                          </a:solidFill>
                          <a:latin typeface="Avenir Book" panose="02000503020000020003" pitchFamily="2" charset="0"/>
                        </a:rPr>
                        <a:t>/</a:t>
                      </a:r>
                      <a:r>
                        <a:rPr lang="fr-FR" altLang="en-FR" sz="1600" dirty="0" err="1">
                          <a:solidFill>
                            <a:srgbClr val="0000FF"/>
                          </a:solidFill>
                          <a:latin typeface="Avenir Book" panose="02000503020000020003" pitchFamily="2" charset="0"/>
                        </a:rPr>
                        <a:t>dp</a:t>
                      </a:r>
                      <a:r>
                        <a:rPr lang="fr-FR" altLang="en-FR" sz="1600" dirty="0">
                          <a:latin typeface="Avenir Book" panose="02000503020000020003" pitchFamily="2" charset="0"/>
                        </a:rPr>
                        <a:t>) </a:t>
                      </a:r>
                      <a:endParaRPr lang="fr-FR" altLang="en-FR" sz="1600" dirty="0">
                        <a:latin typeface="Avenir Book" panose="02000503020000020003" pitchFamily="2" charset="0"/>
                        <a:ea typeface="ＭＳ Ｐゴシック" panose="020B0600070205080204" pitchFamily="34" charset="-128"/>
                      </a:endParaRPr>
                    </a:p>
                  </a:txBody>
                  <a:tcPr marT="45726" marB="4572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ltLang="en-FR" sz="1600" dirty="0">
                          <a:latin typeface="Avenir Book" panose="02000503020000020003" pitchFamily="2" charset="0"/>
                        </a:rPr>
                        <a:t>(2) the </a:t>
                      </a:r>
                      <a:r>
                        <a:rPr lang="fr-FR" altLang="en-FR" sz="1600" b="1" i="0" dirty="0" err="1">
                          <a:latin typeface="Avenir Black" panose="02000503020000020003" pitchFamily="2" charset="0"/>
                        </a:rPr>
                        <a:t>eGEOTRACES</a:t>
                      </a:r>
                      <a:r>
                        <a:rPr lang="fr-FR" altLang="en-FR" sz="1600" b="1" i="0" dirty="0">
                          <a:latin typeface="Avenir Black" panose="02000503020000020003" pitchFamily="2" charset="0"/>
                        </a:rPr>
                        <a:t> </a:t>
                      </a:r>
                      <a:r>
                        <a:rPr lang="fr-FR" altLang="en-FR" sz="1600" b="1" i="0" dirty="0" err="1">
                          <a:latin typeface="Avenir Black" panose="02000503020000020003" pitchFamily="2" charset="0"/>
                        </a:rPr>
                        <a:t>Electronic</a:t>
                      </a:r>
                      <a:r>
                        <a:rPr lang="fr-FR" altLang="en-FR" sz="1600" b="1" i="0" dirty="0">
                          <a:latin typeface="Avenir Black" panose="02000503020000020003" pitchFamily="2" charset="0"/>
                        </a:rPr>
                        <a:t> Atlas </a:t>
                      </a:r>
                      <a:r>
                        <a:rPr lang="fr-FR" altLang="en-FR" sz="1600" dirty="0">
                          <a:latin typeface="Avenir Book" panose="02000503020000020003" pitchFamily="2" charset="0"/>
                        </a:rPr>
                        <a:t>(</a:t>
                      </a:r>
                      <a:r>
                        <a:rPr lang="fr-FR" altLang="en-FR" sz="1600" dirty="0" err="1">
                          <a:solidFill>
                            <a:srgbClr val="0000FF"/>
                          </a:solidFill>
                          <a:latin typeface="Avenir Book" panose="02000503020000020003" pitchFamily="2" charset="0"/>
                        </a:rPr>
                        <a:t>egeotraces.org</a:t>
                      </a:r>
                      <a:r>
                        <a:rPr lang="fr-FR" altLang="en-FR" sz="1600" dirty="0">
                          <a:latin typeface="Avenir Book" panose="02000503020000020003" pitchFamily="2" charset="0"/>
                        </a:rPr>
                        <a:t>)</a:t>
                      </a:r>
                    </a:p>
                    <a:p>
                      <a:endParaRPr lang="en-FR" sz="1600" dirty="0"/>
                    </a:p>
                  </a:txBody>
                  <a:tcPr marT="45726" marB="45726"/>
                </a:tc>
                <a:extLst>
                  <a:ext uri="{0D108BD9-81ED-4DB2-BD59-A6C34878D82A}">
                    <a16:rowId xmlns:a16="http://schemas.microsoft.com/office/drawing/2014/main" val="10000"/>
                  </a:ext>
                </a:extLst>
              </a:tr>
              <a:tr h="1737576">
                <a:tc>
                  <a:txBody>
                    <a:bodyPr/>
                    <a:lstStyle/>
                    <a:p>
                      <a:endParaRPr lang="en-FR" sz="1600" dirty="0"/>
                    </a:p>
                    <a:p>
                      <a:endParaRPr lang="en-FR" sz="1600" dirty="0"/>
                    </a:p>
                    <a:p>
                      <a:endParaRPr lang="en-FR" sz="1600" dirty="0"/>
                    </a:p>
                    <a:p>
                      <a:endParaRPr lang="en-FR" sz="1600" dirty="0"/>
                    </a:p>
                    <a:p>
                      <a:endParaRPr lang="en-FR" sz="1600" dirty="0"/>
                    </a:p>
                    <a:p>
                      <a:endParaRPr lang="en-FR" sz="1600" dirty="0"/>
                    </a:p>
                  </a:txBody>
                  <a:tcPr marT="45726" marB="45726"/>
                </a:tc>
                <a:tc>
                  <a:txBody>
                    <a:bodyPr/>
                    <a:lstStyle/>
                    <a:p>
                      <a:endParaRPr lang="en-FR" sz="1600" dirty="0"/>
                    </a:p>
                  </a:txBody>
                  <a:tcPr marT="45726" marB="45726"/>
                </a:tc>
                <a:extLst>
                  <a:ext uri="{0D108BD9-81ED-4DB2-BD59-A6C34878D82A}">
                    <a16:rowId xmlns:a16="http://schemas.microsoft.com/office/drawing/2014/main" val="10001"/>
                  </a:ext>
                </a:extLst>
              </a:tr>
            </a:tbl>
          </a:graphicData>
        </a:graphic>
      </p:graphicFrame>
      <p:pic>
        <p:nvPicPr>
          <p:cNvPr id="19468" name="Picture 6">
            <a:extLst>
              <a:ext uri="{FF2B5EF4-FFF2-40B4-BE49-F238E27FC236}">
                <a16:creationId xmlns:a16="http://schemas.microsoft.com/office/drawing/2014/main" id="{52384B1E-D4F8-8A4F-B667-3662F8BC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38500"/>
            <a:ext cx="43561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Box 1">
            <a:extLst>
              <a:ext uri="{FF2B5EF4-FFF2-40B4-BE49-F238E27FC236}">
                <a16:creationId xmlns:a16="http://schemas.microsoft.com/office/drawing/2014/main" id="{384E257A-6C2F-6C4C-BE76-D88CC8C56C09}"/>
              </a:ext>
            </a:extLst>
          </p:cNvPr>
          <p:cNvSpPr txBox="1">
            <a:spLocks noChangeArrowheads="1"/>
          </p:cNvSpPr>
          <p:nvPr/>
        </p:nvSpPr>
        <p:spPr bwMode="auto">
          <a:xfrm>
            <a:off x="552450" y="1027113"/>
            <a:ext cx="8210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FR" altLang="en-FR" sz="1800">
                <a:latin typeface="Avenir Black" panose="02000503020000020003" pitchFamily="2" charset="0"/>
              </a:rPr>
              <a:t>New GEOTRACES Intermediate Data Product 2021!</a:t>
            </a:r>
            <a:br>
              <a:rPr lang="en-FR" altLang="en-FR" sz="1800" b="1">
                <a:solidFill>
                  <a:srgbClr val="0000EF"/>
                </a:solidFill>
                <a:latin typeface="Avenir Book" panose="02000503020000020003" pitchFamily="2" charset="0"/>
              </a:rPr>
            </a:br>
            <a:endParaRPr lang="en-FR" altLang="en-FR" sz="1800" b="1">
              <a:solidFill>
                <a:srgbClr val="0000EF"/>
              </a:solidFill>
              <a:latin typeface="Avenir Book" panose="02000503020000020003" pitchFamily="2" charset="0"/>
            </a:endParaRPr>
          </a:p>
        </p:txBody>
      </p:sp>
      <p:sp>
        <p:nvSpPr>
          <p:cNvPr id="19470" name="ZoneTexte 10">
            <a:extLst>
              <a:ext uri="{FF2B5EF4-FFF2-40B4-BE49-F238E27FC236}">
                <a16:creationId xmlns:a16="http://schemas.microsoft.com/office/drawing/2014/main" id="{CF5B793D-44C5-8F42-9809-AFBB96E077B3}"/>
              </a:ext>
            </a:extLst>
          </p:cNvPr>
          <p:cNvSpPr txBox="1">
            <a:spLocks noChangeArrowheads="1"/>
          </p:cNvSpPr>
          <p:nvPr/>
        </p:nvSpPr>
        <p:spPr bwMode="auto">
          <a:xfrm>
            <a:off x="579438" y="1385888"/>
            <a:ext cx="8183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fr-FR" altLang="en-FR" sz="1800" b="1">
                <a:solidFill>
                  <a:srgbClr val="0432FF"/>
                </a:solidFill>
                <a:latin typeface="Avenir Black" panose="02000503020000020003" pitchFamily="2" charset="0"/>
              </a:rPr>
              <a:t>Just published (17 November)!</a:t>
            </a:r>
          </a:p>
        </p:txBody>
      </p:sp>
      <p:pic>
        <p:nvPicPr>
          <p:cNvPr id="19471" name="Picture 7">
            <a:extLst>
              <a:ext uri="{FF2B5EF4-FFF2-40B4-BE49-F238E27FC236}">
                <a16:creationId xmlns:a16="http://schemas.microsoft.com/office/drawing/2014/main" id="{DEC3AA3E-9719-214F-84EE-B96179FC0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3016250"/>
            <a:ext cx="3719512"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E00707-DBE8-7146-A125-5F3D2D7FF485}"/>
              </a:ext>
            </a:extLst>
          </p:cNvPr>
          <p:cNvSpPr txBox="1"/>
          <p:nvPr/>
        </p:nvSpPr>
        <p:spPr>
          <a:xfrm>
            <a:off x="173038" y="5629275"/>
            <a:ext cx="5580062" cy="954088"/>
          </a:xfrm>
          <a:prstGeom prst="rect">
            <a:avLst/>
          </a:prstGeom>
          <a:noFill/>
        </p:spPr>
        <p:txBody>
          <a:bodyPr>
            <a:spAutoFit/>
          </a:bodyPr>
          <a:lstStyle/>
          <a:p>
            <a:pPr>
              <a:defRPr/>
            </a:pPr>
            <a:r>
              <a:rPr lang="en-GB" sz="1400" dirty="0">
                <a:latin typeface="Avenir Book" panose="02000503020000020003" pitchFamily="2" charset="0"/>
              </a:rPr>
              <a:t>Data available in 3 formats: csv ASCII, </a:t>
            </a:r>
            <a:r>
              <a:rPr lang="en-GB" sz="1400" dirty="0" err="1">
                <a:latin typeface="Avenir Book" panose="02000503020000020003" pitchFamily="2" charset="0"/>
              </a:rPr>
              <a:t>NetCDF</a:t>
            </a:r>
            <a:r>
              <a:rPr lang="en-GB" sz="1400" dirty="0">
                <a:latin typeface="Avenir Book" panose="02000503020000020003" pitchFamily="2" charset="0"/>
              </a:rPr>
              <a:t> and as Ocean Data View collections. Analysis, exploration and visualisation without download possible thanks to the </a:t>
            </a:r>
            <a:r>
              <a:rPr lang="en-GB" sz="1400" b="1" dirty="0">
                <a:latin typeface="Avenir Black" panose="02000503020000020003" pitchFamily="2" charset="0"/>
              </a:rPr>
              <a:t>web ODV tool </a:t>
            </a:r>
            <a:r>
              <a:rPr lang="en-GB" sz="1400" dirty="0">
                <a:latin typeface="Avenir Book" panose="02000503020000020003" pitchFamily="2" charset="0"/>
              </a:rPr>
              <a:t>(</a:t>
            </a:r>
            <a:r>
              <a:rPr lang="en-GB" sz="1400" dirty="0">
                <a:solidFill>
                  <a:srgbClr val="0000FF"/>
                </a:solidFill>
                <a:latin typeface="Avenir Book" panose="02000503020000020003" pitchFamily="2" charset="0"/>
                <a:ea typeface="+mn-ea"/>
              </a:rPr>
              <a:t>https://</a:t>
            </a:r>
            <a:r>
              <a:rPr lang="en-GB" sz="1400" dirty="0" err="1">
                <a:solidFill>
                  <a:srgbClr val="0000FF"/>
                </a:solidFill>
                <a:latin typeface="Avenir Book" panose="02000503020000020003" pitchFamily="2" charset="0"/>
                <a:ea typeface="+mn-ea"/>
              </a:rPr>
              <a:t>geotraces.webodv.awi.de</a:t>
            </a:r>
            <a:r>
              <a:rPr lang="en-GB" sz="1400" dirty="0">
                <a:solidFill>
                  <a:srgbClr val="0000FF"/>
                </a:solidFill>
                <a:latin typeface="Avenir Book" panose="02000503020000020003" pitchFamily="2" charset="0"/>
                <a:ea typeface="+mn-ea"/>
              </a:rPr>
              <a:t>/)</a:t>
            </a:r>
            <a:endParaRPr lang="en-FR" sz="1400" dirty="0">
              <a:solidFill>
                <a:srgbClr val="0000FF"/>
              </a:solidFill>
              <a:latin typeface="Avenir Book" panose="02000503020000020003" pitchFamily="2" charset="0"/>
              <a:ea typeface="+mn-ea"/>
            </a:endParaRPr>
          </a:p>
        </p:txBody>
      </p:sp>
      <p:sp>
        <p:nvSpPr>
          <p:cNvPr id="19473" name="TextBox 9">
            <a:extLst>
              <a:ext uri="{FF2B5EF4-FFF2-40B4-BE49-F238E27FC236}">
                <a16:creationId xmlns:a16="http://schemas.microsoft.com/office/drawing/2014/main" id="{5E3F8BF3-1DE6-004B-9F9C-13E437BD0DD9}"/>
              </a:ext>
            </a:extLst>
          </p:cNvPr>
          <p:cNvSpPr txBox="1">
            <a:spLocks noChangeArrowheads="1"/>
          </p:cNvSpPr>
          <p:nvPr/>
        </p:nvSpPr>
        <p:spPr bwMode="auto">
          <a:xfrm>
            <a:off x="5732463" y="5849938"/>
            <a:ext cx="341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FR" altLang="en-FR" sz="1400">
                <a:latin typeface="Avenir Book" panose="02000503020000020003" pitchFamily="2" charset="0"/>
              </a:rPr>
              <a:t>Dissolved Fe in the Atlantic Ocean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41392-9A9C-414C-9892-60BA55D508A5}"/>
              </a:ext>
            </a:extLst>
          </p:cNvPr>
          <p:cNvSpPr/>
          <p:nvPr/>
        </p:nvSpPr>
        <p:spPr>
          <a:xfrm>
            <a:off x="579438" y="1023938"/>
            <a:ext cx="8039100" cy="149701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FR"/>
          </a:p>
        </p:txBody>
      </p:sp>
      <p:sp>
        <p:nvSpPr>
          <p:cNvPr id="20482" name="Titre 1">
            <a:extLst>
              <a:ext uri="{FF2B5EF4-FFF2-40B4-BE49-F238E27FC236}">
                <a16:creationId xmlns:a16="http://schemas.microsoft.com/office/drawing/2014/main" id="{3E9C213A-DEE0-AA48-A2FA-CC6CA54669D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GEOTRACES Intermediate Data Product</a:t>
            </a:r>
          </a:p>
        </p:txBody>
      </p:sp>
      <p:sp>
        <p:nvSpPr>
          <p:cNvPr id="20483" name="Espace réservé du numéro de diapositive 3">
            <a:extLst>
              <a:ext uri="{FF2B5EF4-FFF2-40B4-BE49-F238E27FC236}">
                <a16:creationId xmlns:a16="http://schemas.microsoft.com/office/drawing/2014/main" id="{A698FBA6-8028-A04D-947F-A964EF86CB1D}"/>
              </a:ext>
            </a:extLst>
          </p:cNvPr>
          <p:cNvSpPr>
            <a:spLocks noGrp="1"/>
          </p:cNvSpPr>
          <p:nvPr>
            <p:ph type="sldNum" sz="quarter" idx="12"/>
          </p:nvPr>
        </p:nvSpPr>
        <p:spPr bwMode="auto">
          <a:xfrm>
            <a:off x="441325" y="64373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3C330DF4-6203-9648-BC7B-E5144CEA576A}" type="slidenum">
              <a:rPr lang="fr-FR" altLang="en-FR" sz="1200" smtClean="0">
                <a:solidFill>
                  <a:srgbClr val="898989"/>
                </a:solidFill>
                <a:latin typeface="Calibri" panose="020F0502020204030204" pitchFamily="34" charset="0"/>
              </a:rPr>
              <a:pPr>
                <a:spcBef>
                  <a:spcPct val="0"/>
                </a:spcBef>
                <a:buFontTx/>
                <a:buNone/>
              </a:pPr>
              <a:t>5</a:t>
            </a:fld>
            <a:endParaRPr lang="fr-FR" altLang="en-FR" sz="1200">
              <a:solidFill>
                <a:srgbClr val="898989"/>
              </a:solidFill>
              <a:latin typeface="Calibri" panose="020F0502020204030204" pitchFamily="34" charset="0"/>
            </a:endParaRPr>
          </a:p>
        </p:txBody>
      </p:sp>
      <p:sp>
        <p:nvSpPr>
          <p:cNvPr id="20484" name="ZoneTexte 10">
            <a:extLst>
              <a:ext uri="{FF2B5EF4-FFF2-40B4-BE49-F238E27FC236}">
                <a16:creationId xmlns:a16="http://schemas.microsoft.com/office/drawing/2014/main" id="{220F6AE9-DFDE-AE46-ACA2-B4F91DA924D2}"/>
              </a:ext>
            </a:extLst>
          </p:cNvPr>
          <p:cNvSpPr txBox="1">
            <a:spLocks noChangeArrowheads="1"/>
          </p:cNvSpPr>
          <p:nvPr/>
        </p:nvSpPr>
        <p:spPr bwMode="auto">
          <a:xfrm>
            <a:off x="5486400" y="2647950"/>
            <a:ext cx="3525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FR" sz="1800" b="1">
                <a:solidFill>
                  <a:srgbClr val="FF0000"/>
                </a:solidFill>
                <a:latin typeface="Avenir Light" panose="020B0402020203020204" pitchFamily="34" charset="77"/>
              </a:rPr>
              <a:t>Freely available on-line!</a:t>
            </a:r>
          </a:p>
          <a:p>
            <a:pPr>
              <a:spcBef>
                <a:spcPct val="0"/>
              </a:spcBef>
              <a:buFontTx/>
              <a:buNone/>
            </a:pPr>
            <a:r>
              <a:rPr lang="en-GB" altLang="en-FR" sz="1800" b="1">
                <a:solidFill>
                  <a:srgbClr val="FF0000"/>
                </a:solidFill>
                <a:latin typeface="Avenir Light" panose="020B0402020203020204" pitchFamily="34" charset="77"/>
              </a:rPr>
              <a:t>Thanks to 350 data contributors!</a:t>
            </a:r>
          </a:p>
        </p:txBody>
      </p:sp>
      <p:pic>
        <p:nvPicPr>
          <p:cNvPr id="20485" name="Image 5">
            <a:extLst>
              <a:ext uri="{FF2B5EF4-FFF2-40B4-BE49-F238E27FC236}">
                <a16:creationId xmlns:a16="http://schemas.microsoft.com/office/drawing/2014/main" id="{7484CCCA-E1AC-E740-AE63-D8A31E0AE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5913" y="60325"/>
            <a:ext cx="2097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
            <a:extLst>
              <a:ext uri="{FF2B5EF4-FFF2-40B4-BE49-F238E27FC236}">
                <a16:creationId xmlns:a16="http://schemas.microsoft.com/office/drawing/2014/main" id="{00C42D13-BCE5-EF44-9206-8D48D17E2275}"/>
              </a:ext>
            </a:extLst>
          </p:cNvPr>
          <p:cNvSpPr txBox="1">
            <a:spLocks noChangeArrowheads="1"/>
          </p:cNvSpPr>
          <p:nvPr/>
        </p:nvSpPr>
        <p:spPr bwMode="auto">
          <a:xfrm>
            <a:off x="2955925" y="1354138"/>
            <a:ext cx="56499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FR" altLang="en-FR" sz="1800">
                <a:latin typeface="Avenir Black" panose="02000503020000020003" pitchFamily="2" charset="0"/>
              </a:rPr>
              <a:t>New GEOTRACES Intermediate Data Product, IDP2021!</a:t>
            </a:r>
            <a:br>
              <a:rPr lang="en-FR" altLang="en-FR" sz="1800" b="1">
                <a:solidFill>
                  <a:srgbClr val="0000EF"/>
                </a:solidFill>
                <a:latin typeface="Avenir Book" panose="02000503020000020003" pitchFamily="2" charset="0"/>
              </a:rPr>
            </a:br>
            <a:endParaRPr lang="en-FR" altLang="en-FR" sz="1800" b="1">
              <a:solidFill>
                <a:srgbClr val="0000EF"/>
              </a:solidFill>
              <a:latin typeface="Avenir Book" panose="02000503020000020003" pitchFamily="2" charset="0"/>
            </a:endParaRPr>
          </a:p>
        </p:txBody>
      </p:sp>
      <p:sp>
        <p:nvSpPr>
          <p:cNvPr id="20487" name="ZoneTexte 10">
            <a:extLst>
              <a:ext uri="{FF2B5EF4-FFF2-40B4-BE49-F238E27FC236}">
                <a16:creationId xmlns:a16="http://schemas.microsoft.com/office/drawing/2014/main" id="{92440AC2-4670-D449-8EAD-B443EDD98C04}"/>
              </a:ext>
            </a:extLst>
          </p:cNvPr>
          <p:cNvSpPr txBox="1">
            <a:spLocks noChangeArrowheads="1"/>
          </p:cNvSpPr>
          <p:nvPr/>
        </p:nvSpPr>
        <p:spPr bwMode="auto">
          <a:xfrm>
            <a:off x="6103938" y="990600"/>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FR" sz="1800" b="1">
                <a:solidFill>
                  <a:schemeClr val="bg1"/>
                </a:solidFill>
                <a:latin typeface="Avenir Black" panose="02000503020000020003" pitchFamily="2" charset="0"/>
              </a:rPr>
              <a:t>Just published!</a:t>
            </a:r>
          </a:p>
        </p:txBody>
      </p:sp>
      <p:pic>
        <p:nvPicPr>
          <p:cNvPr id="20488" name="Picture 2">
            <a:extLst>
              <a:ext uri="{FF2B5EF4-FFF2-40B4-BE49-F238E27FC236}">
                <a16:creationId xmlns:a16="http://schemas.microsoft.com/office/drawing/2014/main" id="{748828ED-877E-9249-A6BE-09736BD2A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068388"/>
            <a:ext cx="25209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196A280-F03A-1C45-9C4E-BC1AB7B49846}"/>
              </a:ext>
            </a:extLst>
          </p:cNvPr>
          <p:cNvSpPr txBox="1"/>
          <p:nvPr/>
        </p:nvSpPr>
        <p:spPr>
          <a:xfrm>
            <a:off x="2941638" y="1882775"/>
            <a:ext cx="5622925" cy="369888"/>
          </a:xfrm>
          <a:prstGeom prst="rect">
            <a:avLst/>
          </a:prstGeom>
          <a:noFill/>
        </p:spPr>
        <p:txBody>
          <a:bodyPr>
            <a:spAutoFit/>
          </a:bodyPr>
          <a:lstStyle/>
          <a:p>
            <a:pPr algn="ctr">
              <a:defRPr/>
            </a:pPr>
            <a:r>
              <a:rPr lang="en-GB" dirty="0">
                <a:solidFill>
                  <a:srgbClr val="0432FF"/>
                </a:solidFill>
                <a:hlinkClick r:id="rId4"/>
              </a:rPr>
              <a:t>www.bodc.ac.uk/geotraces/data/dp</a:t>
            </a:r>
            <a:r>
              <a:rPr lang="en-GB" dirty="0">
                <a:solidFill>
                  <a:srgbClr val="0432FF"/>
                </a:solidFill>
              </a:rPr>
              <a:t> </a:t>
            </a:r>
            <a:endParaRPr lang="en-FR" dirty="0">
              <a:solidFill>
                <a:srgbClr val="0432FF"/>
              </a:solidFill>
            </a:endParaRPr>
          </a:p>
        </p:txBody>
      </p:sp>
      <p:sp>
        <p:nvSpPr>
          <p:cNvPr id="20490" name="TextBox 2">
            <a:extLst>
              <a:ext uri="{FF2B5EF4-FFF2-40B4-BE49-F238E27FC236}">
                <a16:creationId xmlns:a16="http://schemas.microsoft.com/office/drawing/2014/main" id="{6162EA28-1C65-AB4C-8DC6-14FDF1621A72}"/>
              </a:ext>
            </a:extLst>
          </p:cNvPr>
          <p:cNvSpPr txBox="1">
            <a:spLocks noChangeArrowheads="1"/>
          </p:cNvSpPr>
          <p:nvPr/>
        </p:nvSpPr>
        <p:spPr bwMode="auto">
          <a:xfrm>
            <a:off x="5486400" y="3429000"/>
            <a:ext cx="34194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FR" altLang="en-FR" b="1"/>
              <a:t>Released on 17 November. </a:t>
            </a:r>
            <a:r>
              <a:rPr lang="en-FR" altLang="en-FR"/>
              <a:t>View video of the release event: </a:t>
            </a:r>
            <a:r>
              <a:rPr lang="en-GB" altLang="en-FR">
                <a:solidFill>
                  <a:srgbClr val="0432FF"/>
                </a:solidFill>
                <a:hlinkClick r:id="rId5"/>
              </a:rPr>
              <a:t>https://youtu.be/bgaQUHZFJtc</a:t>
            </a:r>
            <a:endParaRPr lang="en-GB" altLang="en-FR">
              <a:solidFill>
                <a:srgbClr val="0432FF"/>
              </a:solidFill>
            </a:endParaRPr>
          </a:p>
          <a:p>
            <a:endParaRPr lang="en-FR" altLang="en-FR"/>
          </a:p>
          <a:p>
            <a:r>
              <a:rPr lang="en-FR" altLang="en-FR" b="1"/>
              <a:t>What does IDP2021 include and how can be accessed?</a:t>
            </a:r>
            <a:r>
              <a:rPr lang="en-FR" altLang="en-FR"/>
              <a:t> View video:</a:t>
            </a:r>
          </a:p>
          <a:p>
            <a:r>
              <a:rPr lang="en-GB" altLang="en-FR">
                <a:solidFill>
                  <a:srgbClr val="0432FF"/>
                </a:solidFill>
                <a:hlinkClick r:id="rId6"/>
              </a:rPr>
              <a:t>https://youtu.be/j3mjfh-RSjU</a:t>
            </a:r>
            <a:endParaRPr lang="en-GB" altLang="en-FR">
              <a:solidFill>
                <a:srgbClr val="0432FF"/>
              </a:solidFill>
            </a:endParaRPr>
          </a:p>
          <a:p>
            <a:endParaRPr lang="en-FR" altLang="en-FR"/>
          </a:p>
        </p:txBody>
      </p:sp>
      <p:pic>
        <p:nvPicPr>
          <p:cNvPr id="20491" name="Picture 4">
            <a:extLst>
              <a:ext uri="{FF2B5EF4-FFF2-40B4-BE49-F238E27FC236}">
                <a16:creationId xmlns:a16="http://schemas.microsoft.com/office/drawing/2014/main" id="{72E32104-659B-F147-A78F-48027C0CC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 y="2562225"/>
            <a:ext cx="441166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2F4BE-A63D-DC49-8262-B273D263E1E6}"/>
              </a:ext>
            </a:extLst>
          </p:cNvPr>
          <p:cNvSpPr/>
          <p:nvPr/>
        </p:nvSpPr>
        <p:spPr>
          <a:xfrm>
            <a:off x="552450" y="950913"/>
            <a:ext cx="8191500" cy="80486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FR"/>
          </a:p>
        </p:txBody>
      </p:sp>
      <p:sp>
        <p:nvSpPr>
          <p:cNvPr id="33794" name="Titre 1">
            <a:extLst>
              <a:ext uri="{FF2B5EF4-FFF2-40B4-BE49-F238E27FC236}">
                <a16:creationId xmlns:a16="http://schemas.microsoft.com/office/drawing/2014/main" id="{A67E1332-38A1-154F-BCBA-B80ED91EC3F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GEOTRACES Intermediate Data Product</a:t>
            </a:r>
          </a:p>
        </p:txBody>
      </p:sp>
      <p:sp>
        <p:nvSpPr>
          <p:cNvPr id="33795" name="Espace réservé du numéro de diapositive 3">
            <a:extLst>
              <a:ext uri="{FF2B5EF4-FFF2-40B4-BE49-F238E27FC236}">
                <a16:creationId xmlns:a16="http://schemas.microsoft.com/office/drawing/2014/main" id="{F9F9DB20-7DF8-1444-9346-DBE45F720FA5}"/>
              </a:ext>
            </a:extLst>
          </p:cNvPr>
          <p:cNvSpPr>
            <a:spLocks noGrp="1"/>
          </p:cNvSpPr>
          <p:nvPr>
            <p:ph type="sldNum" sz="quarter" idx="12"/>
          </p:nvPr>
        </p:nvSpPr>
        <p:spPr bwMode="auto">
          <a:xfrm>
            <a:off x="441325" y="64373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65A05C68-E0A3-CF41-BC0B-FDAF0C8562E1}" type="slidenum">
              <a:rPr lang="fr-FR" altLang="en-FR" sz="1200" smtClean="0">
                <a:solidFill>
                  <a:srgbClr val="898989"/>
                </a:solidFill>
                <a:latin typeface="Calibri" panose="020F0502020204030204" pitchFamily="34" charset="0"/>
              </a:rPr>
              <a:pPr>
                <a:spcBef>
                  <a:spcPct val="0"/>
                </a:spcBef>
                <a:buFontTx/>
                <a:buNone/>
              </a:pPr>
              <a:t>6</a:t>
            </a:fld>
            <a:endParaRPr lang="fr-FR" altLang="en-FR" sz="1200">
              <a:solidFill>
                <a:srgbClr val="898989"/>
              </a:solidFill>
              <a:latin typeface="Calibri" panose="020F0502020204030204" pitchFamily="34" charset="0"/>
            </a:endParaRPr>
          </a:p>
        </p:txBody>
      </p:sp>
      <p:sp>
        <p:nvSpPr>
          <p:cNvPr id="33796" name="ZoneTexte 2">
            <a:extLst>
              <a:ext uri="{FF2B5EF4-FFF2-40B4-BE49-F238E27FC236}">
                <a16:creationId xmlns:a16="http://schemas.microsoft.com/office/drawing/2014/main" id="{4DFF2448-9FA1-DB4D-A710-49D4080C5747}"/>
              </a:ext>
            </a:extLst>
          </p:cNvPr>
          <p:cNvSpPr txBox="1">
            <a:spLocks noChangeArrowheads="1"/>
          </p:cNvSpPr>
          <p:nvPr/>
        </p:nvSpPr>
        <p:spPr bwMode="auto">
          <a:xfrm>
            <a:off x="579438" y="939800"/>
            <a:ext cx="8164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br>
              <a:rPr lang="en-FR" altLang="en-FR" b="1">
                <a:latin typeface="Avenir Black" panose="02000503020000020003" pitchFamily="2" charset="0"/>
              </a:rPr>
            </a:br>
            <a:r>
              <a:rPr lang="en-FR" altLang="en-FR" b="1">
                <a:latin typeface="Avenir Black" panose="02000503020000020003" pitchFamily="2" charset="0"/>
              </a:rPr>
              <a:t>IDP2021 consists on:</a:t>
            </a:r>
            <a:endParaRPr lang="en-GB" altLang="en-FR" b="1">
              <a:latin typeface="Avenir Black" panose="02000503020000020003" pitchFamily="2" charset="0"/>
            </a:endParaRPr>
          </a:p>
        </p:txBody>
      </p:sp>
      <p:pic>
        <p:nvPicPr>
          <p:cNvPr id="33797" name="Image 5">
            <a:extLst>
              <a:ext uri="{FF2B5EF4-FFF2-40B4-BE49-F238E27FC236}">
                <a16:creationId xmlns:a16="http://schemas.microsoft.com/office/drawing/2014/main" id="{08481B4A-3C65-A84E-8FB6-1BE148F7AA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5913" y="60325"/>
            <a:ext cx="2097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E5036873-3824-E942-A2E9-B37046763159}"/>
              </a:ext>
            </a:extLst>
          </p:cNvPr>
          <p:cNvGraphicFramePr>
            <a:graphicFrameLocks noGrp="1"/>
          </p:cNvGraphicFramePr>
          <p:nvPr/>
        </p:nvGraphicFramePr>
        <p:xfrm>
          <a:off x="579438" y="1903413"/>
          <a:ext cx="8191500" cy="2560637"/>
        </p:xfrm>
        <a:graphic>
          <a:graphicData uri="http://schemas.openxmlformats.org/drawingml/2006/table">
            <a:tbl>
              <a:tblPr firstRow="1" bandRow="1">
                <a:tableStyleId>{2D5ABB26-0587-4C30-8999-92F81FD0307C}</a:tableStyleId>
              </a:tblPr>
              <a:tblGrid>
                <a:gridCol w="4095750">
                  <a:extLst>
                    <a:ext uri="{9D8B030D-6E8A-4147-A177-3AD203B41FA5}">
                      <a16:colId xmlns:a16="http://schemas.microsoft.com/office/drawing/2014/main" val="20000"/>
                    </a:ext>
                  </a:extLst>
                </a:gridCol>
                <a:gridCol w="4095750">
                  <a:extLst>
                    <a:ext uri="{9D8B030D-6E8A-4147-A177-3AD203B41FA5}">
                      <a16:colId xmlns:a16="http://schemas.microsoft.com/office/drawing/2014/main" val="20001"/>
                    </a:ext>
                  </a:extLst>
                </a:gridCol>
              </a:tblGrid>
              <a:tr h="8230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ltLang="en-FR" sz="1600" dirty="0">
                          <a:latin typeface="Avenir Book" panose="02000503020000020003" pitchFamily="2" charset="0"/>
                        </a:rPr>
                        <a:t>(1) a </a:t>
                      </a:r>
                      <a:r>
                        <a:rPr lang="fr-FR" altLang="en-FR" sz="1600" b="1" i="0" dirty="0">
                          <a:latin typeface="Avenir Black" panose="02000503020000020003" pitchFamily="2" charset="0"/>
                        </a:rPr>
                        <a:t>compilation of digital trace </a:t>
                      </a:r>
                      <a:r>
                        <a:rPr lang="fr-FR" altLang="en-FR" sz="1600" b="1" i="0" dirty="0" err="1">
                          <a:latin typeface="Avenir Black" panose="02000503020000020003" pitchFamily="2" charset="0"/>
                        </a:rPr>
                        <a:t>metal</a:t>
                      </a:r>
                      <a:r>
                        <a:rPr lang="fr-FR" altLang="en-FR" sz="1600" b="1" i="0" dirty="0">
                          <a:latin typeface="Avenir Black" panose="02000503020000020003" pitchFamily="2" charset="0"/>
                        </a:rPr>
                        <a:t> data </a:t>
                      </a:r>
                      <a:r>
                        <a:rPr lang="fr-FR" altLang="en-FR" sz="1600" dirty="0">
                          <a:latin typeface="Avenir Book" panose="02000503020000020003" pitchFamily="2" charset="0"/>
                        </a:rPr>
                        <a:t>100,000 </a:t>
                      </a:r>
                      <a:r>
                        <a:rPr lang="fr-FR" altLang="en-FR" sz="1600" dirty="0" err="1">
                          <a:latin typeface="Avenir Book" panose="02000503020000020003" pitchFamily="2" charset="0"/>
                        </a:rPr>
                        <a:t>samples</a:t>
                      </a:r>
                      <a:r>
                        <a:rPr lang="fr-FR" altLang="en-FR" sz="1600" dirty="0">
                          <a:latin typeface="Avenir Book" panose="02000503020000020003" pitchFamily="2" charset="0"/>
                        </a:rPr>
                        <a:t> </a:t>
                      </a:r>
                      <a:r>
                        <a:rPr lang="fr-FR" altLang="en-FR" sz="1600" dirty="0" err="1">
                          <a:latin typeface="Avenir Book" panose="02000503020000020003" pitchFamily="2" charset="0"/>
                        </a:rPr>
                        <a:t>from</a:t>
                      </a:r>
                      <a:r>
                        <a:rPr lang="fr-FR" altLang="en-FR" sz="1600" dirty="0">
                          <a:latin typeface="Avenir Book" panose="02000503020000020003" pitchFamily="2" charset="0"/>
                        </a:rPr>
                        <a:t> 77 </a:t>
                      </a:r>
                      <a:r>
                        <a:rPr lang="fr-FR" altLang="en-FR" sz="1600" dirty="0" err="1">
                          <a:latin typeface="Avenir Book" panose="02000503020000020003" pitchFamily="2" charset="0"/>
                        </a:rPr>
                        <a:t>cruises</a:t>
                      </a:r>
                      <a:r>
                        <a:rPr lang="fr-FR" altLang="en-FR" sz="1600" dirty="0">
                          <a:latin typeface="Avenir Book" panose="02000503020000020003" pitchFamily="2" charset="0"/>
                        </a:rPr>
                        <a:t> (</a:t>
                      </a:r>
                      <a:r>
                        <a:rPr lang="fr-FR" altLang="en-FR" sz="1600" dirty="0" err="1">
                          <a:solidFill>
                            <a:srgbClr val="0000FF"/>
                          </a:solidFill>
                          <a:latin typeface="Avenir Book" panose="02000503020000020003" pitchFamily="2" charset="0"/>
                        </a:rPr>
                        <a:t>geotraces.org</a:t>
                      </a:r>
                      <a:r>
                        <a:rPr lang="fr-FR" altLang="en-FR" sz="1600" dirty="0">
                          <a:solidFill>
                            <a:srgbClr val="0000FF"/>
                          </a:solidFill>
                          <a:latin typeface="Avenir Book" panose="02000503020000020003" pitchFamily="2" charset="0"/>
                        </a:rPr>
                        <a:t>/</a:t>
                      </a:r>
                      <a:r>
                        <a:rPr lang="fr-FR" altLang="en-FR" sz="1600" dirty="0" err="1">
                          <a:solidFill>
                            <a:srgbClr val="0000FF"/>
                          </a:solidFill>
                          <a:latin typeface="Avenir Book" panose="02000503020000020003" pitchFamily="2" charset="0"/>
                        </a:rPr>
                        <a:t>dp</a:t>
                      </a:r>
                      <a:r>
                        <a:rPr lang="fr-FR" altLang="en-FR" sz="1600" dirty="0">
                          <a:latin typeface="Avenir Book" panose="02000503020000020003" pitchFamily="2" charset="0"/>
                        </a:rPr>
                        <a:t>) </a:t>
                      </a:r>
                      <a:endParaRPr lang="fr-FR" altLang="en-FR" sz="1600" dirty="0">
                        <a:latin typeface="Avenir Book" panose="02000503020000020003" pitchFamily="2" charset="0"/>
                        <a:ea typeface="ＭＳ Ｐゴシック" panose="020B0600070205080204" pitchFamily="34" charset="-128"/>
                      </a:endParaRPr>
                    </a:p>
                  </a:txBody>
                  <a:tcPr marT="45726" marB="4572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ltLang="en-FR" sz="1600" dirty="0">
                          <a:latin typeface="Avenir Book" panose="02000503020000020003" pitchFamily="2" charset="0"/>
                        </a:rPr>
                        <a:t>(2) the </a:t>
                      </a:r>
                      <a:r>
                        <a:rPr lang="fr-FR" altLang="en-FR" sz="1600" b="1" i="0" dirty="0" err="1">
                          <a:latin typeface="Avenir Black" panose="02000503020000020003" pitchFamily="2" charset="0"/>
                        </a:rPr>
                        <a:t>eGEOTRACES</a:t>
                      </a:r>
                      <a:r>
                        <a:rPr lang="fr-FR" altLang="en-FR" sz="1600" b="1" i="0" dirty="0">
                          <a:latin typeface="Avenir Black" panose="02000503020000020003" pitchFamily="2" charset="0"/>
                        </a:rPr>
                        <a:t> </a:t>
                      </a:r>
                      <a:r>
                        <a:rPr lang="fr-FR" altLang="en-FR" sz="1600" b="1" i="0" dirty="0" err="1">
                          <a:latin typeface="Avenir Black" panose="02000503020000020003" pitchFamily="2" charset="0"/>
                        </a:rPr>
                        <a:t>Electronic</a:t>
                      </a:r>
                      <a:r>
                        <a:rPr lang="fr-FR" altLang="en-FR" sz="1600" b="1" i="0" dirty="0">
                          <a:latin typeface="Avenir Black" panose="02000503020000020003" pitchFamily="2" charset="0"/>
                        </a:rPr>
                        <a:t> Atlas </a:t>
                      </a:r>
                      <a:r>
                        <a:rPr lang="fr-FR" altLang="en-FR" sz="1600" dirty="0">
                          <a:latin typeface="Avenir Book" panose="02000503020000020003" pitchFamily="2" charset="0"/>
                        </a:rPr>
                        <a:t>(</a:t>
                      </a:r>
                      <a:r>
                        <a:rPr lang="fr-FR" altLang="en-FR" sz="1600" dirty="0" err="1">
                          <a:solidFill>
                            <a:srgbClr val="0000FF"/>
                          </a:solidFill>
                          <a:latin typeface="Avenir Book" panose="02000503020000020003" pitchFamily="2" charset="0"/>
                        </a:rPr>
                        <a:t>egeotraces.org</a:t>
                      </a:r>
                      <a:r>
                        <a:rPr lang="fr-FR" altLang="en-FR" sz="1600" dirty="0">
                          <a:latin typeface="Avenir Book" panose="02000503020000020003" pitchFamily="2" charset="0"/>
                        </a:rPr>
                        <a:t>)</a:t>
                      </a:r>
                    </a:p>
                    <a:p>
                      <a:endParaRPr lang="en-FR" sz="1600" dirty="0"/>
                    </a:p>
                  </a:txBody>
                  <a:tcPr marT="45726" marB="45726"/>
                </a:tc>
                <a:extLst>
                  <a:ext uri="{0D108BD9-81ED-4DB2-BD59-A6C34878D82A}">
                    <a16:rowId xmlns:a16="http://schemas.microsoft.com/office/drawing/2014/main" val="10000"/>
                  </a:ext>
                </a:extLst>
              </a:tr>
              <a:tr h="1737575">
                <a:tc>
                  <a:txBody>
                    <a:bodyPr/>
                    <a:lstStyle/>
                    <a:p>
                      <a:endParaRPr lang="en-FR" sz="1600" dirty="0"/>
                    </a:p>
                    <a:p>
                      <a:endParaRPr lang="en-FR" sz="1600" dirty="0"/>
                    </a:p>
                    <a:p>
                      <a:endParaRPr lang="en-FR" sz="1600" dirty="0"/>
                    </a:p>
                    <a:p>
                      <a:endParaRPr lang="en-FR" sz="1600" dirty="0"/>
                    </a:p>
                    <a:p>
                      <a:endParaRPr lang="en-FR" sz="1600" dirty="0"/>
                    </a:p>
                    <a:p>
                      <a:endParaRPr lang="en-FR" sz="1600" dirty="0"/>
                    </a:p>
                  </a:txBody>
                  <a:tcPr marT="45726" marB="45726"/>
                </a:tc>
                <a:tc>
                  <a:txBody>
                    <a:bodyPr/>
                    <a:lstStyle/>
                    <a:p>
                      <a:endParaRPr lang="en-FR" sz="1600" dirty="0"/>
                    </a:p>
                  </a:txBody>
                  <a:tcPr marT="45726" marB="45726"/>
                </a:tc>
                <a:extLst>
                  <a:ext uri="{0D108BD9-81ED-4DB2-BD59-A6C34878D82A}">
                    <a16:rowId xmlns:a16="http://schemas.microsoft.com/office/drawing/2014/main" val="10001"/>
                  </a:ext>
                </a:extLst>
              </a:tr>
            </a:tbl>
          </a:graphicData>
        </a:graphic>
      </p:graphicFrame>
      <p:pic>
        <p:nvPicPr>
          <p:cNvPr id="33803" name="Picture 6">
            <a:extLst>
              <a:ext uri="{FF2B5EF4-FFF2-40B4-BE49-F238E27FC236}">
                <a16:creationId xmlns:a16="http://schemas.microsoft.com/office/drawing/2014/main" id="{9FF97553-E1DD-C544-A1DD-A316E629A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2822575"/>
            <a:ext cx="43561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7">
            <a:extLst>
              <a:ext uri="{FF2B5EF4-FFF2-40B4-BE49-F238E27FC236}">
                <a16:creationId xmlns:a16="http://schemas.microsoft.com/office/drawing/2014/main" id="{8D434B84-E17E-594E-86FA-7710A27C4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425" y="2625725"/>
            <a:ext cx="371951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776E48-B295-9544-A6CE-2BC7AFE35BA5}"/>
              </a:ext>
            </a:extLst>
          </p:cNvPr>
          <p:cNvSpPr txBox="1"/>
          <p:nvPr/>
        </p:nvSpPr>
        <p:spPr>
          <a:xfrm>
            <a:off x="373063" y="5383213"/>
            <a:ext cx="5580062" cy="954087"/>
          </a:xfrm>
          <a:prstGeom prst="rect">
            <a:avLst/>
          </a:prstGeom>
          <a:noFill/>
        </p:spPr>
        <p:txBody>
          <a:bodyPr>
            <a:spAutoFit/>
          </a:bodyPr>
          <a:lstStyle/>
          <a:p>
            <a:pPr>
              <a:defRPr/>
            </a:pPr>
            <a:r>
              <a:rPr lang="en-GB" sz="1400" dirty="0">
                <a:latin typeface="Avenir Book" panose="02000503020000020003" pitchFamily="2" charset="0"/>
              </a:rPr>
              <a:t>Data available in 3 formats: csv ASCII, </a:t>
            </a:r>
            <a:r>
              <a:rPr lang="en-GB" sz="1400" dirty="0" err="1">
                <a:latin typeface="Avenir Book" panose="02000503020000020003" pitchFamily="2" charset="0"/>
              </a:rPr>
              <a:t>NetCDF</a:t>
            </a:r>
            <a:r>
              <a:rPr lang="en-GB" sz="1400" dirty="0">
                <a:latin typeface="Avenir Book" panose="02000503020000020003" pitchFamily="2" charset="0"/>
              </a:rPr>
              <a:t> and as Ocean Data View collections. Analysis, exploration and visualisation without download possible thanks to the </a:t>
            </a:r>
            <a:r>
              <a:rPr lang="en-GB" sz="1400" b="1" dirty="0">
                <a:latin typeface="Avenir Black" panose="02000503020000020003" pitchFamily="2" charset="0"/>
              </a:rPr>
              <a:t>web ODV tool </a:t>
            </a:r>
            <a:r>
              <a:rPr lang="en-GB" sz="1400" dirty="0">
                <a:latin typeface="Avenir Book" panose="02000503020000020003" pitchFamily="2" charset="0"/>
              </a:rPr>
              <a:t>(</a:t>
            </a:r>
            <a:r>
              <a:rPr lang="en-GB" sz="1400" dirty="0">
                <a:solidFill>
                  <a:srgbClr val="0000FF"/>
                </a:solidFill>
                <a:latin typeface="Avenir Book" panose="02000503020000020003" pitchFamily="2" charset="0"/>
                <a:ea typeface="+mn-ea"/>
              </a:rPr>
              <a:t>https://</a:t>
            </a:r>
            <a:r>
              <a:rPr lang="en-GB" sz="1400" dirty="0" err="1">
                <a:solidFill>
                  <a:srgbClr val="0000FF"/>
                </a:solidFill>
                <a:latin typeface="Avenir Book" panose="02000503020000020003" pitchFamily="2" charset="0"/>
                <a:ea typeface="+mn-ea"/>
              </a:rPr>
              <a:t>geotraces.webodv.awi.de</a:t>
            </a:r>
            <a:r>
              <a:rPr lang="en-GB" sz="1400" dirty="0">
                <a:solidFill>
                  <a:srgbClr val="0000FF"/>
                </a:solidFill>
                <a:latin typeface="Avenir Book" panose="02000503020000020003" pitchFamily="2" charset="0"/>
                <a:ea typeface="+mn-ea"/>
              </a:rPr>
              <a:t>/)</a:t>
            </a:r>
            <a:endParaRPr lang="en-FR" sz="1400" dirty="0">
              <a:solidFill>
                <a:srgbClr val="0000FF"/>
              </a:solidFill>
              <a:latin typeface="Avenir Book" panose="02000503020000020003" pitchFamily="2" charset="0"/>
              <a:ea typeface="+mn-ea"/>
            </a:endParaRPr>
          </a:p>
        </p:txBody>
      </p:sp>
      <p:sp>
        <p:nvSpPr>
          <p:cNvPr id="33806" name="TextBox 9">
            <a:extLst>
              <a:ext uri="{FF2B5EF4-FFF2-40B4-BE49-F238E27FC236}">
                <a16:creationId xmlns:a16="http://schemas.microsoft.com/office/drawing/2014/main" id="{1511334C-0306-5246-99C9-481289A328AA}"/>
              </a:ext>
            </a:extLst>
          </p:cNvPr>
          <p:cNvSpPr txBox="1">
            <a:spLocks noChangeArrowheads="1"/>
          </p:cNvSpPr>
          <p:nvPr/>
        </p:nvSpPr>
        <p:spPr bwMode="auto">
          <a:xfrm>
            <a:off x="6008688" y="5383213"/>
            <a:ext cx="341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FR" altLang="en-FR" sz="1400">
                <a:latin typeface="Avenir Book" panose="02000503020000020003" pitchFamily="2" charset="0"/>
              </a:rPr>
              <a:t>Dissolved Fe in the Atlantic Ocean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a:extLst>
              <a:ext uri="{FF2B5EF4-FFF2-40B4-BE49-F238E27FC236}">
                <a16:creationId xmlns:a16="http://schemas.microsoft.com/office/drawing/2014/main" id="{CF8A55BB-9151-334D-BAB6-A2E90DF45E26}"/>
              </a:ext>
            </a:extLst>
          </p:cNvPr>
          <p:cNvSpPr>
            <a:spLocks noGrp="1"/>
          </p:cNvSpPr>
          <p:nvPr>
            <p:ph type="title"/>
          </p:nvPr>
        </p:nvSpPr>
        <p:spPr bwMode="auto">
          <a:xfrm>
            <a:off x="615950" y="274638"/>
            <a:ext cx="8189913" cy="55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a:latin typeface="Avenir Black" panose="02000503020000020003" pitchFamily="2" charset="0"/>
                <a:ea typeface="ＭＳ Ｐゴシック" panose="020B0600070205080204" pitchFamily="34" charset="-128"/>
              </a:rPr>
              <a:t>GEOTRACES Data for Oceanic Research (DOoR) </a:t>
            </a:r>
            <a:endParaRPr lang="fr-FR" altLang="en-FR" sz="1600">
              <a:latin typeface="Avenir Black" panose="02000503020000020003" pitchFamily="2" charset="0"/>
              <a:ea typeface="ＭＳ Ｐゴシック" panose="020B0600070205080204" pitchFamily="34" charset="-128"/>
            </a:endParaRPr>
          </a:p>
        </p:txBody>
      </p:sp>
      <p:sp>
        <p:nvSpPr>
          <p:cNvPr id="2" name="ZoneTexte 1">
            <a:extLst>
              <a:ext uri="{FF2B5EF4-FFF2-40B4-BE49-F238E27FC236}">
                <a16:creationId xmlns:a16="http://schemas.microsoft.com/office/drawing/2014/main" id="{85E86A78-D77C-EE44-A9B2-438D9471A54C}"/>
              </a:ext>
            </a:extLst>
          </p:cNvPr>
          <p:cNvSpPr txBox="1"/>
          <p:nvPr/>
        </p:nvSpPr>
        <p:spPr>
          <a:xfrm>
            <a:off x="476250" y="1174750"/>
            <a:ext cx="4127500" cy="4200525"/>
          </a:xfrm>
          <a:prstGeom prst="rect">
            <a:avLst/>
          </a:prstGeom>
          <a:noFill/>
        </p:spPr>
        <p:txBody>
          <a:bodyPr>
            <a:spAutoFit/>
          </a:bodyPr>
          <a:lstStyle/>
          <a:p>
            <a:pPr marL="285750" indent="-285750">
              <a:spcAft>
                <a:spcPts val="600"/>
              </a:spcAft>
              <a:buFont typeface="Arial"/>
              <a:buChar char="•"/>
              <a:defRPr/>
            </a:pPr>
            <a:r>
              <a:rPr lang="en-US" dirty="0">
                <a:latin typeface="Avenir Black"/>
                <a:ea typeface="ＭＳ Ｐゴシック" charset="0"/>
                <a:cs typeface="Avenir Black"/>
              </a:rPr>
              <a:t>Dedicated on-line portal to register data sets </a:t>
            </a:r>
            <a:r>
              <a:rPr lang="en-US" dirty="0">
                <a:latin typeface="Avenir Light"/>
                <a:ea typeface="ＭＳ Ｐゴシック" charset="0"/>
                <a:cs typeface="Avenir Light"/>
              </a:rPr>
              <a:t>for </a:t>
            </a:r>
            <a:r>
              <a:rPr lang="en-US" dirty="0" err="1">
                <a:latin typeface="Avenir Light"/>
                <a:ea typeface="ＭＳ Ｐゴシック" charset="0"/>
                <a:cs typeface="Avenir Light"/>
              </a:rPr>
              <a:t>intercalibration</a:t>
            </a:r>
            <a:r>
              <a:rPr lang="en-US" dirty="0">
                <a:latin typeface="Avenir Light"/>
                <a:ea typeface="ＭＳ Ｐゴシック" charset="0"/>
                <a:cs typeface="Avenir Light"/>
              </a:rPr>
              <a:t> and potential inclusion in IDP2021, generate templates for data submission and provide necessary metadata for the building of the IDP2021.</a:t>
            </a:r>
          </a:p>
          <a:p>
            <a:pPr marL="285750" indent="-285750">
              <a:spcAft>
                <a:spcPts val="600"/>
              </a:spcAft>
              <a:buFont typeface="Arial"/>
              <a:buChar char="•"/>
              <a:defRPr/>
            </a:pPr>
            <a:endParaRPr lang="en-US" dirty="0">
              <a:latin typeface="Avenir Light"/>
              <a:ea typeface="ＭＳ Ｐゴシック" charset="0"/>
              <a:cs typeface="Avenir Light"/>
            </a:endParaRPr>
          </a:p>
          <a:p>
            <a:pPr marL="285750" indent="-285750">
              <a:spcAft>
                <a:spcPts val="600"/>
              </a:spcAft>
              <a:buFont typeface="Arial"/>
              <a:buChar char="•"/>
              <a:defRPr/>
            </a:pPr>
            <a:r>
              <a:rPr lang="en-US" dirty="0">
                <a:latin typeface="Avenir Black"/>
                <a:ea typeface="ＭＳ Ｐゴシック" charset="0"/>
                <a:cs typeface="Avenir Black"/>
              </a:rPr>
              <a:t>Management tool </a:t>
            </a:r>
            <a:r>
              <a:rPr lang="en-US" dirty="0">
                <a:latin typeface="Avenir Light"/>
                <a:ea typeface="ＭＳ Ｐゴシック" charset="0"/>
                <a:cs typeface="Avenir Light"/>
              </a:rPr>
              <a:t>for GEOTRACES subcommittees and the GEOTRACES Data Centre to work on the preparation of the IDP2021.</a:t>
            </a:r>
          </a:p>
          <a:p>
            <a:pPr>
              <a:spcAft>
                <a:spcPts val="600"/>
              </a:spcAft>
              <a:defRPr/>
            </a:pPr>
            <a:endParaRPr lang="en-US" dirty="0">
              <a:latin typeface="Avenir Light"/>
              <a:ea typeface="ＭＳ Ｐゴシック" charset="0"/>
              <a:cs typeface="Avenir Light"/>
            </a:endParaRPr>
          </a:p>
        </p:txBody>
      </p:sp>
      <p:sp>
        <p:nvSpPr>
          <p:cNvPr id="21507" name="ZoneTexte 2">
            <a:extLst>
              <a:ext uri="{FF2B5EF4-FFF2-40B4-BE49-F238E27FC236}">
                <a16:creationId xmlns:a16="http://schemas.microsoft.com/office/drawing/2014/main" id="{DD83824E-EACC-0C48-B350-4FC99ACCDE6B}"/>
              </a:ext>
            </a:extLst>
          </p:cNvPr>
          <p:cNvSpPr txBox="1">
            <a:spLocks noChangeArrowheads="1"/>
          </p:cNvSpPr>
          <p:nvPr/>
        </p:nvSpPr>
        <p:spPr bwMode="auto">
          <a:xfrm>
            <a:off x="4265613" y="5429250"/>
            <a:ext cx="454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lgn="r">
              <a:spcBef>
                <a:spcPct val="0"/>
              </a:spcBef>
              <a:buFontTx/>
              <a:buNone/>
            </a:pPr>
            <a:r>
              <a:rPr lang="fr-FR" altLang="en-FR" sz="1800">
                <a:solidFill>
                  <a:srgbClr val="0000FF"/>
                </a:solidFill>
                <a:latin typeface="Avenir Black" panose="02000503020000020003" pitchFamily="2" charset="0"/>
              </a:rPr>
              <a:t>https://geotraces-portal.sedoo.fr/pi/</a:t>
            </a:r>
          </a:p>
        </p:txBody>
      </p:sp>
      <p:pic>
        <p:nvPicPr>
          <p:cNvPr id="21508" name="Image 3" descr="Screen Shot 2020-11-03 at 14.41.46.png">
            <a:extLst>
              <a:ext uri="{FF2B5EF4-FFF2-40B4-BE49-F238E27FC236}">
                <a16:creationId xmlns:a16="http://schemas.microsoft.com/office/drawing/2014/main" id="{DBC4A122-E0EA-D149-AA31-704A3E776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3357563"/>
            <a:ext cx="417036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4" descr="Screen Shot 2020-11-03 at 14.41.08.png">
            <a:extLst>
              <a:ext uri="{FF2B5EF4-FFF2-40B4-BE49-F238E27FC236}">
                <a16:creationId xmlns:a16="http://schemas.microsoft.com/office/drawing/2014/main" id="{EDC8BDD8-475E-194B-9CD8-1BFDC7304C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9825" y="1100138"/>
            <a:ext cx="3856038" cy="209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a:extLst>
              <a:ext uri="{FF2B5EF4-FFF2-40B4-BE49-F238E27FC236}">
                <a16:creationId xmlns:a16="http://schemas.microsoft.com/office/drawing/2014/main" id="{02BE4D4E-63EA-FD40-BAF7-7E7CFCBCDDF8}"/>
              </a:ext>
            </a:extLst>
          </p:cNvPr>
          <p:cNvSpPr>
            <a:spLocks noGrp="1"/>
          </p:cNvSpPr>
          <p:nvPr>
            <p:ph type="title"/>
          </p:nvPr>
        </p:nvSpPr>
        <p:spPr bwMode="auto">
          <a:xfrm>
            <a:off x="579438" y="179388"/>
            <a:ext cx="8183562" cy="55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altLang="en-FR" sz="2000">
                <a:latin typeface="Avenir Black" panose="02000503020000020003" pitchFamily="2" charset="0"/>
                <a:ea typeface="ＭＳ Ｐゴシック" panose="020B0600070205080204" pitchFamily="34" charset="-128"/>
              </a:rPr>
              <a:t>Precise estimate of the mercury export from the Arctic to the Atlantic Ocean</a:t>
            </a:r>
            <a:br>
              <a:rPr lang="en-AU" altLang="en-FR" sz="2000">
                <a:latin typeface="Avenir Book" panose="02000503020000020003" pitchFamily="2" charset="0"/>
                <a:ea typeface="ＭＳ Ｐゴシック" panose="020B0600070205080204" pitchFamily="34" charset="-128"/>
              </a:rPr>
            </a:br>
            <a:br>
              <a:rPr lang="fr-FR" altLang="en-FR" sz="2000">
                <a:latin typeface="Avenir Book" panose="02000503020000020003" pitchFamily="2" charset="0"/>
                <a:ea typeface="ＭＳ Ｐゴシック" panose="020B0600070205080204" pitchFamily="34" charset="-128"/>
              </a:rPr>
            </a:br>
            <a:endParaRPr lang="fr-FR" altLang="en-FR" sz="2000">
              <a:latin typeface="Avenir Book" panose="02000503020000020003" pitchFamily="2" charset="0"/>
              <a:ea typeface="ＭＳ Ｐゴシック" panose="020B0600070205080204" pitchFamily="34" charset="-128"/>
            </a:endParaRPr>
          </a:p>
        </p:txBody>
      </p:sp>
      <p:sp>
        <p:nvSpPr>
          <p:cNvPr id="23554" name="Espace réservé du contenu 2">
            <a:extLst>
              <a:ext uri="{FF2B5EF4-FFF2-40B4-BE49-F238E27FC236}">
                <a16:creationId xmlns:a16="http://schemas.microsoft.com/office/drawing/2014/main" id="{5A25CFF5-9112-8C40-BBC2-178268C07479}"/>
              </a:ext>
            </a:extLst>
          </p:cNvPr>
          <p:cNvSpPr>
            <a:spLocks noGrp="1"/>
          </p:cNvSpPr>
          <p:nvPr>
            <p:ph idx="1"/>
          </p:nvPr>
        </p:nvSpPr>
        <p:spPr>
          <a:xfrm>
            <a:off x="457200" y="1071563"/>
            <a:ext cx="8229600" cy="3786187"/>
          </a:xfrm>
        </p:spPr>
        <p:txBody>
          <a:bodyPr/>
          <a:lstStyle/>
          <a:p>
            <a:r>
              <a:rPr lang="en-AU" altLang="en-FR" sz="1600">
                <a:latin typeface="Avenir Light" panose="020B0402020203020204" pitchFamily="34" charset="77"/>
                <a:ea typeface="ＭＳ Ｐゴシック" panose="020B0600070205080204" pitchFamily="34" charset="-128"/>
              </a:rPr>
              <a:t>Using new observations acquired during several GEOTRACES cruises a refined arctic Hg budget was established. </a:t>
            </a:r>
          </a:p>
          <a:p>
            <a:r>
              <a:rPr lang="en-AU" altLang="en-FR" sz="1600">
                <a:latin typeface="Avenir Light" panose="020B0402020203020204" pitchFamily="34" charset="77"/>
                <a:ea typeface="ＭＳ Ｐゴシック" panose="020B0600070205080204" pitchFamily="34" charset="-128"/>
              </a:rPr>
              <a:t>The Hg concentrations in the East Greenland Current (EGS 1.29 ± 0.43 pM) were higher, compared to the West Spitsbergen Current (WSC 0.80 ± 0.26 pM), resulting in a northward flow of 43±9 Mg y−1 and a southward flow of 54±13 Mg y−1 at Fram Strait. </a:t>
            </a:r>
          </a:p>
          <a:p>
            <a:r>
              <a:rPr lang="en-AU" altLang="en-FR" sz="1600">
                <a:latin typeface="Avenir Light" panose="020B0402020203020204" pitchFamily="34" charset="77"/>
                <a:ea typeface="ＭＳ Ｐゴシック" panose="020B0600070205080204" pitchFamily="34" charset="-128"/>
              </a:rPr>
              <a:t>The updated arctic Hg mass balance shows that the Arctic Ocean exports about 18 Mg y−1 Hg to the Atlantic Ocean, 40% of which is in the form of methylmercury.</a:t>
            </a:r>
          </a:p>
        </p:txBody>
      </p:sp>
      <p:sp>
        <p:nvSpPr>
          <p:cNvPr id="23555" name="Espace réservé du numéro de diapositive 3">
            <a:extLst>
              <a:ext uri="{FF2B5EF4-FFF2-40B4-BE49-F238E27FC236}">
                <a16:creationId xmlns:a16="http://schemas.microsoft.com/office/drawing/2014/main" id="{121F259F-A87D-D84A-86B8-83DB93EA2D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8F73B3C9-C3B0-F84B-A33D-195B07B8BB0B}" type="slidenum">
              <a:rPr lang="fr-FR" altLang="en-FR" sz="1200" smtClean="0">
                <a:solidFill>
                  <a:srgbClr val="898989"/>
                </a:solidFill>
                <a:latin typeface="Calibri" panose="020F0502020204030204" pitchFamily="34" charset="0"/>
              </a:rPr>
              <a:pPr>
                <a:spcBef>
                  <a:spcPct val="0"/>
                </a:spcBef>
                <a:buFontTx/>
                <a:buNone/>
              </a:pPr>
              <a:t>8</a:t>
            </a:fld>
            <a:endParaRPr lang="fr-FR" altLang="en-FR" sz="1200">
              <a:solidFill>
                <a:srgbClr val="898989"/>
              </a:solidFill>
              <a:latin typeface="Calibri" panose="020F0502020204030204" pitchFamily="34" charset="0"/>
            </a:endParaRPr>
          </a:p>
        </p:txBody>
      </p:sp>
      <p:sp>
        <p:nvSpPr>
          <p:cNvPr id="5" name="ZoneTexte 4">
            <a:extLst>
              <a:ext uri="{FF2B5EF4-FFF2-40B4-BE49-F238E27FC236}">
                <a16:creationId xmlns:a16="http://schemas.microsoft.com/office/drawing/2014/main" id="{57F87598-DC5E-474E-8BF2-6774229BD4BA}"/>
              </a:ext>
            </a:extLst>
          </p:cNvPr>
          <p:cNvSpPr txBox="1"/>
          <p:nvPr/>
        </p:nvSpPr>
        <p:spPr>
          <a:xfrm>
            <a:off x="657225" y="3548063"/>
            <a:ext cx="3435350" cy="2492375"/>
          </a:xfrm>
          <a:prstGeom prst="rect">
            <a:avLst/>
          </a:prstGeom>
          <a:solidFill>
            <a:schemeClr val="bg1">
              <a:lumMod val="95000"/>
            </a:schemeClr>
          </a:solidFill>
        </p:spPr>
        <p:txBody>
          <a:bodyPr>
            <a:spAutoFit/>
          </a:bodyPr>
          <a:lstStyle/>
          <a:p>
            <a:pPr>
              <a:defRPr/>
            </a:pPr>
            <a:r>
              <a:rPr lang="en-US" sz="1300" i="1" dirty="0">
                <a:latin typeface="Avenir Light"/>
                <a:ea typeface="ＭＳ Ｐゴシック" charset="0"/>
                <a:cs typeface="Avenir Light"/>
              </a:rPr>
              <a:t>Reference:</a:t>
            </a:r>
          </a:p>
          <a:p>
            <a:pPr>
              <a:defRPr/>
            </a:pPr>
            <a:endParaRPr lang="en-US" sz="1300" i="1" dirty="0">
              <a:latin typeface="Avenir Light"/>
              <a:ea typeface="ＭＳ Ｐゴシック" charset="0"/>
              <a:cs typeface="Avenir Light"/>
            </a:endParaRPr>
          </a:p>
          <a:p>
            <a:pPr>
              <a:defRPr/>
            </a:pPr>
            <a:r>
              <a:rPr lang="nl-BE" sz="1300" i="1" dirty="0">
                <a:latin typeface="Avenir Light"/>
                <a:ea typeface="ＭＳ Ｐゴシック" charset="0"/>
              </a:rPr>
              <a:t>Petrova, M. V.; Krisch, S.; Lodeiro, P.; Valk, O.; Dufour, A.; Rijkenberg, M. J. A.; Achterberg, E. P.; Rabe, B.; van der Loeff, M. R.; Hamelin, B.; Sonke, J.E., Garnier, C.; Heimbürger-Boavida, L.E. Mercury Species Export from the Arctic to the Atlantic Ocean. Mar. Chem. 2020, 103855. </a:t>
            </a:r>
            <a:br>
              <a:rPr lang="nl-BE" sz="1300" i="1" dirty="0">
                <a:latin typeface="Avenir Light"/>
                <a:ea typeface="ＭＳ Ｐゴシック" charset="0"/>
              </a:rPr>
            </a:br>
            <a:endParaRPr lang="nl-BE" sz="1300" i="1" dirty="0">
              <a:latin typeface="Avenir Light"/>
              <a:ea typeface="ＭＳ Ｐゴシック" charset="0"/>
            </a:endParaRPr>
          </a:p>
          <a:p>
            <a:pPr>
              <a:defRPr/>
            </a:pPr>
            <a:r>
              <a:rPr lang="nl-BE" sz="1300" i="1" dirty="0">
                <a:latin typeface="Avenir Light"/>
                <a:ea typeface="ＭＳ Ｐゴシック" charset="0"/>
              </a:rPr>
              <a:t>DOI: </a:t>
            </a:r>
            <a:r>
              <a:rPr lang="nl-BE" sz="1300" i="1" dirty="0">
                <a:solidFill>
                  <a:srgbClr val="0000FF"/>
                </a:solidFill>
                <a:latin typeface="Avenir Light" panose="020B0402020203020204" pitchFamily="34" charset="77"/>
                <a:hlinkClick r:id="rId3"/>
              </a:rPr>
              <a:t>https://doi.org/10.1016/j.marchem.2020.103855</a:t>
            </a:r>
            <a:endParaRPr lang="en-FR" sz="1300" i="1" dirty="0">
              <a:solidFill>
                <a:srgbClr val="0000FF"/>
              </a:solidFill>
              <a:latin typeface="Avenir Light" panose="020B0402020203020204" pitchFamily="34" charset="77"/>
            </a:endParaRPr>
          </a:p>
        </p:txBody>
      </p:sp>
      <p:sp>
        <p:nvSpPr>
          <p:cNvPr id="23557" name="Rectangle 7">
            <a:extLst>
              <a:ext uri="{FF2B5EF4-FFF2-40B4-BE49-F238E27FC236}">
                <a16:creationId xmlns:a16="http://schemas.microsoft.com/office/drawing/2014/main" id="{69171F35-3250-F64D-B409-7AA86970CEB5}"/>
              </a:ext>
            </a:extLst>
          </p:cNvPr>
          <p:cNvSpPr>
            <a:spLocks noChangeArrowheads="1"/>
          </p:cNvSpPr>
          <p:nvPr/>
        </p:nvSpPr>
        <p:spPr bwMode="auto">
          <a:xfrm>
            <a:off x="0" y="0"/>
            <a:ext cx="5397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FR" altLang="en-FR" sz="1800">
              <a:latin typeface="Arial" panose="020B0604020202020204" pitchFamily="34" charset="0"/>
            </a:endParaRPr>
          </a:p>
        </p:txBody>
      </p:sp>
      <p:pic>
        <p:nvPicPr>
          <p:cNvPr id="23558" name="Picture 11">
            <a:extLst>
              <a:ext uri="{FF2B5EF4-FFF2-40B4-BE49-F238E27FC236}">
                <a16:creationId xmlns:a16="http://schemas.microsoft.com/office/drawing/2014/main" id="{3456BC87-AFE2-874C-94B3-540DBE4EE81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252913" y="3548063"/>
            <a:ext cx="427355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a:extLst>
              <a:ext uri="{FF2B5EF4-FFF2-40B4-BE49-F238E27FC236}">
                <a16:creationId xmlns:a16="http://schemas.microsoft.com/office/drawing/2014/main" id="{2945107F-C28A-E940-9EEF-15D57B13F4B9}"/>
              </a:ext>
            </a:extLst>
          </p:cNvPr>
          <p:cNvSpPr>
            <a:spLocks noGrp="1"/>
          </p:cNvSpPr>
          <p:nvPr>
            <p:ph type="title"/>
          </p:nvPr>
        </p:nvSpPr>
        <p:spPr bwMode="auto">
          <a:xfrm>
            <a:off x="579438" y="158750"/>
            <a:ext cx="8245475" cy="55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altLang="en-FR" sz="2000">
                <a:latin typeface="Avenir Black" panose="02000503020000020003" pitchFamily="2" charset="0"/>
                <a:ea typeface="ＭＳ Ｐゴシック" panose="020B0600070205080204" pitchFamily="34" charset="-128"/>
              </a:rPr>
              <a:t>Surface water trace element and isotope data challenge dust flux models</a:t>
            </a:r>
          </a:p>
        </p:txBody>
      </p:sp>
      <p:sp>
        <p:nvSpPr>
          <p:cNvPr id="25602" name="Espace réservé du contenu 2">
            <a:extLst>
              <a:ext uri="{FF2B5EF4-FFF2-40B4-BE49-F238E27FC236}">
                <a16:creationId xmlns:a16="http://schemas.microsoft.com/office/drawing/2014/main" id="{15D56A2C-561F-6E4F-A7A7-463745E475A7}"/>
              </a:ext>
            </a:extLst>
          </p:cNvPr>
          <p:cNvSpPr>
            <a:spLocks noGrp="1"/>
          </p:cNvSpPr>
          <p:nvPr>
            <p:ph idx="1"/>
          </p:nvPr>
        </p:nvSpPr>
        <p:spPr>
          <a:xfrm>
            <a:off x="457200" y="1028700"/>
            <a:ext cx="8229600" cy="1871663"/>
          </a:xfrm>
        </p:spPr>
        <p:txBody>
          <a:bodyPr/>
          <a:lstStyle/>
          <a:p>
            <a:r>
              <a:rPr lang="en-AU" altLang="en-FR" sz="1600">
                <a:latin typeface="Avenir Light" panose="020B0402020203020204" pitchFamily="34" charset="77"/>
                <a:ea typeface="ＭＳ Ｐゴシック" panose="020B0600070205080204" pitchFamily="34" charset="-128"/>
              </a:rPr>
              <a:t>Using measurements of dissolved and particulate thorium-230 (230Th) and thorium-232 (232Th) along a section across the South Pacific authors estimated the dust flux over this remote area. </a:t>
            </a:r>
          </a:p>
          <a:p>
            <a:r>
              <a:rPr lang="en-AU" altLang="en-FR" sz="1600">
                <a:latin typeface="Avenir Light" panose="020B0402020203020204" pitchFamily="34" charset="77"/>
                <a:ea typeface="ＭＳ Ｐゴシック" panose="020B0600070205080204" pitchFamily="34" charset="-128"/>
              </a:rPr>
              <a:t>Although the calculated dust input rates stand among the lowest ever determined, they are 1–2 orders of magnitude higher than those estimated by global dust models. </a:t>
            </a:r>
          </a:p>
          <a:p>
            <a:r>
              <a:rPr lang="en-AU" altLang="en-FR" sz="1600">
                <a:latin typeface="Avenir Light" panose="020B0402020203020204" pitchFamily="34" charset="77"/>
                <a:ea typeface="ＭＳ Ｐゴシック" panose="020B0600070205080204" pitchFamily="34" charset="-128"/>
              </a:rPr>
              <a:t>Using published dissolved iron (Fe) data, Fe/232Th ratios and solubility of these tracers in aerosols, the authors also estimated the dust-borne Fe flux over the South Pacific Gyre (SPG). </a:t>
            </a:r>
          </a:p>
        </p:txBody>
      </p:sp>
      <p:sp>
        <p:nvSpPr>
          <p:cNvPr id="25603" name="Espace réservé du numéro de diapositive 3">
            <a:extLst>
              <a:ext uri="{FF2B5EF4-FFF2-40B4-BE49-F238E27FC236}">
                <a16:creationId xmlns:a16="http://schemas.microsoft.com/office/drawing/2014/main" id="{A24FC3DB-53DC-ED42-B470-0CD2ACB448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fld id="{5D1EADE8-37B6-6E4C-AFC9-7E0A8388171E}" type="slidenum">
              <a:rPr lang="fr-FR" altLang="en-FR" sz="1200" smtClean="0">
                <a:solidFill>
                  <a:srgbClr val="898989"/>
                </a:solidFill>
                <a:latin typeface="Calibri" panose="020F0502020204030204" pitchFamily="34" charset="0"/>
              </a:rPr>
              <a:pPr>
                <a:spcBef>
                  <a:spcPct val="0"/>
                </a:spcBef>
                <a:buFontTx/>
                <a:buNone/>
              </a:pPr>
              <a:t>9</a:t>
            </a:fld>
            <a:endParaRPr lang="fr-FR" altLang="en-FR" sz="1200">
              <a:solidFill>
                <a:srgbClr val="898989"/>
              </a:solidFill>
              <a:latin typeface="Calibri" panose="020F0502020204030204" pitchFamily="34" charset="0"/>
            </a:endParaRPr>
          </a:p>
        </p:txBody>
      </p:sp>
      <p:sp>
        <p:nvSpPr>
          <p:cNvPr id="7" name="ZoneTexte 6">
            <a:extLst>
              <a:ext uri="{FF2B5EF4-FFF2-40B4-BE49-F238E27FC236}">
                <a16:creationId xmlns:a16="http://schemas.microsoft.com/office/drawing/2014/main" id="{B4983FC5-86F5-7B40-9BCC-66EE94157E37}"/>
              </a:ext>
            </a:extLst>
          </p:cNvPr>
          <p:cNvSpPr txBox="1"/>
          <p:nvPr/>
        </p:nvSpPr>
        <p:spPr>
          <a:xfrm>
            <a:off x="765175" y="4660900"/>
            <a:ext cx="3937000" cy="1816100"/>
          </a:xfrm>
          <a:prstGeom prst="rect">
            <a:avLst/>
          </a:prstGeom>
          <a:solidFill>
            <a:schemeClr val="bg1">
              <a:lumMod val="95000"/>
            </a:schemeClr>
          </a:solidFill>
        </p:spPr>
        <p:txBody>
          <a:bodyPr>
            <a:spAutoFit/>
          </a:bodyPr>
          <a:lstStyle/>
          <a:p>
            <a:pPr>
              <a:defRPr/>
            </a:pPr>
            <a:r>
              <a:rPr lang="nl-BE" sz="1400" i="1" dirty="0">
                <a:latin typeface="Avenir Light"/>
                <a:ea typeface="ＭＳ Ｐゴシック" charset="0"/>
              </a:rPr>
              <a:t>Pavia, F. J., Anderson, R. F., Winckler, G., &amp; Fleisher, M. Q. (2020). Atmospheric Dust Inputs, Iron Cycling, and Biogeochemical Connections in the South Pacific Ocean From Thorium Isotopes. Global Biogeochemical Cycles, 34(9). </a:t>
            </a:r>
          </a:p>
          <a:p>
            <a:pPr>
              <a:defRPr/>
            </a:pPr>
            <a:endParaRPr lang="nl-BE" sz="1400" i="1" dirty="0">
              <a:latin typeface="Avenir Light"/>
              <a:ea typeface="ＭＳ Ｐゴシック" charset="0"/>
            </a:endParaRPr>
          </a:p>
          <a:p>
            <a:pPr>
              <a:defRPr/>
            </a:pPr>
            <a:r>
              <a:rPr lang="nl-BE" sz="1400" i="1" dirty="0">
                <a:latin typeface="Avenir Light"/>
                <a:ea typeface="ＭＳ Ｐゴシック" charset="0"/>
              </a:rPr>
              <a:t>DOI: </a:t>
            </a:r>
            <a:r>
              <a:rPr lang="nl-BE" sz="1300" i="1" dirty="0">
                <a:solidFill>
                  <a:srgbClr val="0000FF"/>
                </a:solidFill>
                <a:latin typeface="Avenir Light" panose="020B0402020203020204" pitchFamily="34" charset="77"/>
                <a:hlinkClick r:id="rId3"/>
              </a:rPr>
              <a:t>https://doi.org/10.1029/2020GB006562</a:t>
            </a:r>
            <a:endParaRPr lang="en-FR" sz="1300" i="1" dirty="0">
              <a:solidFill>
                <a:srgbClr val="0000FF"/>
              </a:solidFill>
              <a:latin typeface="Avenir Light" panose="020B0402020203020204" pitchFamily="34" charset="77"/>
            </a:endParaRPr>
          </a:p>
          <a:p>
            <a:pPr>
              <a:defRPr/>
            </a:pPr>
            <a:endParaRPr lang="fr-FR" sz="1400" i="1" dirty="0">
              <a:latin typeface="Avenir Light"/>
              <a:ea typeface="ＭＳ Ｐゴシック" charset="0"/>
              <a:cs typeface="Avenir Light"/>
            </a:endParaRPr>
          </a:p>
        </p:txBody>
      </p:sp>
      <p:sp>
        <p:nvSpPr>
          <p:cNvPr id="25605" name="Rectangle 10">
            <a:extLst>
              <a:ext uri="{FF2B5EF4-FFF2-40B4-BE49-F238E27FC236}">
                <a16:creationId xmlns:a16="http://schemas.microsoft.com/office/drawing/2014/main" id="{A60BEA5C-9E18-5549-AE82-F13B0C94607A}"/>
              </a:ext>
            </a:extLst>
          </p:cNvPr>
          <p:cNvSpPr>
            <a:spLocks noChangeArrowheads="1"/>
          </p:cNvSpPr>
          <p:nvPr/>
        </p:nvSpPr>
        <p:spPr bwMode="auto">
          <a:xfrm>
            <a:off x="3914775" y="1493838"/>
            <a:ext cx="79152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FR" altLang="en-FR" sz="1800">
              <a:latin typeface="Arial" panose="020B0604020202020204" pitchFamily="34" charset="0"/>
            </a:endParaRPr>
          </a:p>
        </p:txBody>
      </p:sp>
      <p:pic>
        <p:nvPicPr>
          <p:cNvPr id="25606" name="Picture 7">
            <a:extLst>
              <a:ext uri="{FF2B5EF4-FFF2-40B4-BE49-F238E27FC236}">
                <a16:creationId xmlns:a16="http://schemas.microsoft.com/office/drawing/2014/main" id="{C4795FB3-2301-FC46-950F-FE153F8DE68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87913" y="2860675"/>
            <a:ext cx="402113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2">
            <a:extLst>
              <a:ext uri="{FF2B5EF4-FFF2-40B4-BE49-F238E27FC236}">
                <a16:creationId xmlns:a16="http://schemas.microsoft.com/office/drawing/2014/main" id="{9EB3BC38-F063-AA40-8C72-4B9093EBC514}"/>
              </a:ext>
            </a:extLst>
          </p:cNvPr>
          <p:cNvSpPr txBox="1">
            <a:spLocks/>
          </p:cNvSpPr>
          <p:nvPr/>
        </p:nvSpPr>
        <p:spPr bwMode="auto">
          <a:xfrm>
            <a:off x="457200" y="2860675"/>
            <a:ext cx="4244975" cy="1871663"/>
          </a:xfrm>
          <a:prstGeom prst="rect">
            <a:avLst/>
          </a:prstGeom>
          <a:noFill/>
          <a:ln>
            <a:no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venir Light"/>
                <a:ea typeface="ＭＳ Ｐゴシック" charset="-128"/>
                <a:cs typeface="Avenir Light"/>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venir Light"/>
                <a:ea typeface="ＭＳ Ｐゴシック" charset="-128"/>
                <a:cs typeface="Avenir Light"/>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venir Light"/>
                <a:ea typeface="ＭＳ Ｐゴシック" charset="-128"/>
                <a:cs typeface="Avenir Light"/>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venir Light"/>
                <a:ea typeface="ＭＳ Ｐゴシック" charset="-128"/>
                <a:cs typeface="Avenir Light"/>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venir Light"/>
                <a:ea typeface="ＭＳ Ｐゴシック" charset="-128"/>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endParaRPr lang="en-AU" altLang="en-FR" sz="1600" dirty="0">
              <a:latin typeface="Avenir Light" panose="020B0402020203020204" pitchFamily="34" charset="77"/>
              <a:ea typeface="ＭＳ Ｐゴシック" panose="020B0600070205080204" pitchFamily="34" charset="-128"/>
            </a:endParaRPr>
          </a:p>
          <a:p>
            <a:pPr>
              <a:defRPr/>
            </a:pPr>
            <a:r>
              <a:rPr lang="en-AU" altLang="en-FR" sz="1600" dirty="0">
                <a:latin typeface="Avenir Light" panose="020B0402020203020204" pitchFamily="34" charset="77"/>
                <a:ea typeface="ＭＳ Ｐゴシック" panose="020B0600070205080204" pitchFamily="34" charset="-128"/>
              </a:rPr>
              <a:t>They reveal that in contrast to previous studies, atmospheric deposition and not the physical transport, is the most important process supplying Fe to phytoplankton at the surface of the SPG.</a:t>
            </a:r>
          </a:p>
        </p:txBody>
      </p:sp>
    </p:spTree>
  </p:cSld>
  <p:clrMapOvr>
    <a:masterClrMapping/>
  </p:clrMapOvr>
</p:sld>
</file>

<file path=ppt/theme/theme1.xml><?xml version="1.0" encoding="utf-8"?>
<a:theme xmlns:a="http://schemas.openxmlformats.org/drawingml/2006/main" name="Thème Office">
  <a:themeElements>
    <a:clrScheme name="Été">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12795</TotalTime>
  <Words>1324</Words>
  <Application>Microsoft Macintosh PowerPoint</Application>
  <PresentationFormat>On-screen Show (4:3)</PresentationFormat>
  <Paragraphs>121</Paragraphs>
  <Slides>12</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ＭＳ Ｐゴシック</vt:lpstr>
      <vt:lpstr>Century Gothic</vt:lpstr>
      <vt:lpstr>Calibri</vt:lpstr>
      <vt:lpstr>Avenir Black</vt:lpstr>
      <vt:lpstr>Avenir Light</vt:lpstr>
      <vt:lpstr>Avenir Medium</vt:lpstr>
      <vt:lpstr>Avenir Book</vt:lpstr>
      <vt:lpstr>Thème Office</vt:lpstr>
      <vt:lpstr>PowerPoint Presentation</vt:lpstr>
      <vt:lpstr>GEOTRACES mission</vt:lpstr>
      <vt:lpstr>GEOTRACES presentation card</vt:lpstr>
      <vt:lpstr>GEOTRACES Intermediate Data Product</vt:lpstr>
      <vt:lpstr>GEOTRACES Intermediate Data Product</vt:lpstr>
      <vt:lpstr>GEOTRACES Intermediate Data Product</vt:lpstr>
      <vt:lpstr>GEOTRACES Data for Oceanic Research (DOoR) </vt:lpstr>
      <vt:lpstr>Precise estimate of the mercury export from the Arctic to the Atlantic Ocean  </vt:lpstr>
      <vt:lpstr>Surface water trace element and isotope data challenge dust flux models</vt:lpstr>
      <vt:lpstr>3rd GEOTRACES Summer School planned for 2021</vt:lpstr>
      <vt:lpstr>GEOTRACES Video for the general public</vt:lpstr>
      <vt:lpstr> Thank you very much!</vt:lpstr>
    </vt:vector>
  </TitlesOfParts>
  <Company>GEOTRACES IPO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admin admin</dc:creator>
  <cp:lastModifiedBy>Elena Masferrer</cp:lastModifiedBy>
  <cp:revision>512</cp:revision>
  <cp:lastPrinted>2018-07-30T13:04:57Z</cp:lastPrinted>
  <dcterms:created xsi:type="dcterms:W3CDTF">2019-09-17T07:48:58Z</dcterms:created>
  <dcterms:modified xsi:type="dcterms:W3CDTF">2022-01-14T13:29:10Z</dcterms:modified>
</cp:coreProperties>
</file>